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59" r:id="rId13"/>
    <p:sldId id="277" r:id="rId14"/>
    <p:sldId id="278" r:id="rId15"/>
    <p:sldId id="279" r:id="rId16"/>
    <p:sldId id="280" r:id="rId17"/>
    <p:sldId id="267" r:id="rId18"/>
  </p:sldIdLst>
  <p:sldSz cx="24384000" cy="13716000"/>
  <p:notesSz cx="6858000" cy="9144000"/>
  <p:embeddedFontLst>
    <p:embeddedFont>
      <p:font typeface="Helvetica Neue Light" panose="020B060402020202020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7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3800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0058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333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15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62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526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675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651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22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09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0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819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18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695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38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62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778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469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3423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3688508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  <a:buSzPts val="7500"/>
            </a:pPr>
            <a:r>
              <a:rPr lang="ko-KR" altLang="en-US" sz="7500" dirty="0" err="1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파이썬</a:t>
            </a:r>
            <a:r>
              <a:rPr lang="en-US" altLang="ko-KR" sz="7500" dirty="0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, API</a:t>
            </a:r>
            <a:r>
              <a:rPr lang="ko-KR" altLang="en-US" sz="7500" dirty="0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야 놀자</a:t>
            </a:r>
            <a:r>
              <a:rPr lang="en-US" altLang="ko-KR" sz="7500" dirty="0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! </a:t>
            </a:r>
            <a:r>
              <a:rPr lang="en-US" altLang="ko-KR" sz="7500" dirty="0" smtClean="0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2</a:t>
            </a:r>
            <a:r>
              <a:rPr lang="ko-KR" altLang="en-US" sz="7500" dirty="0" err="1" smtClean="0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차시</a:t>
            </a:r>
            <a:r>
              <a:rPr lang="ko-KR" altLang="en-US" sz="7500" dirty="0" smtClean="0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 </a:t>
            </a:r>
            <a:r>
              <a:rPr lang="ko-KR" altLang="en-US" sz="7500" dirty="0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수업 </a:t>
            </a:r>
            <a:endParaRPr lang="ko-KR" altLang="en-US" dirty="0">
              <a:latin typeface="+mn-ea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697239" y="5112478"/>
            <a:ext cx="56775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웹 </a:t>
            </a:r>
            <a:r>
              <a:rPr lang="en-US" altLang="ko-KR" sz="3500" i="0" u="none" strike="noStrike" cap="none" dirty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3</a:t>
            </a:r>
            <a:r>
              <a:rPr lang="ko-KR" altLang="en-US" sz="3500" i="0" u="none" strike="noStrike" cap="none" dirty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팀 </a:t>
            </a:r>
            <a:r>
              <a:rPr lang="ko-KR" altLang="en-US" sz="3500" i="0" u="none" strike="noStrike" cap="none" dirty="0" err="1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김승미</a:t>
            </a:r>
            <a:endParaRPr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9" name="Google Shape;85;p1">
            <a:extLst>
              <a:ext uri="{FF2B5EF4-FFF2-40B4-BE49-F238E27FC236}">
                <a16:creationId xmlns:a16="http://schemas.microsoft.com/office/drawing/2014/main" xmlns="" id="{E087E045-222A-4CAE-9B8D-AB176A1E41AA}"/>
              </a:ext>
            </a:extLst>
          </p:cNvPr>
          <p:cNvSpPr txBox="1"/>
          <p:nvPr/>
        </p:nvSpPr>
        <p:spPr>
          <a:xfrm>
            <a:off x="1517625" y="3076063"/>
            <a:ext cx="120081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altLang="ko-KR" sz="7500" dirty="0" smtClean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- </a:t>
            </a:r>
            <a:r>
              <a:rPr lang="ko-KR" altLang="en-US" sz="7500" dirty="0" smtClean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모듈 실습하기</a:t>
            </a:r>
            <a:endParaRPr dirty="0">
              <a:latin typeface="+mn-ea"/>
              <a:ea typeface="+mn-ea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19200" y="973070"/>
            <a:ext cx="14582824" cy="194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그래서 그 모듈</a:t>
            </a:r>
            <a:r>
              <a:rPr lang="en-US" altLang="ko-KR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. </a:t>
            </a:r>
            <a:br>
              <a:rPr lang="en-US" altLang="ko-KR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</a:br>
            <a:r>
              <a:rPr lang="ko-KR" altLang="en-US" sz="6000" b="1" dirty="0" err="1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파이썬에서는</a:t>
            </a: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 어떻게 쓰는데요</a:t>
            </a:r>
            <a:r>
              <a:rPr lang="en-US" altLang="ko-KR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?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19200" y="3479219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 </a:t>
            </a:r>
            <a:endParaRPr lang="ko-KR" altLang="en-US" sz="30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0B02590-B0B8-4B67-8A8B-A6F5424802BD}"/>
              </a:ext>
            </a:extLst>
          </p:cNvPr>
          <p:cNvSpPr txBox="1">
            <a:spLocks/>
          </p:cNvSpPr>
          <p:nvPr/>
        </p:nvSpPr>
        <p:spPr>
          <a:xfrm>
            <a:off x="1807028" y="3756218"/>
            <a:ext cx="16394806" cy="87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ko-KR" altLang="en-US" sz="4000" dirty="0"/>
          </a:p>
        </p:txBody>
      </p:sp>
      <p:pic>
        <p:nvPicPr>
          <p:cNvPr id="10" name="Picture 2" descr="Import Stampstampsignimport 스톡 벡터(로열티 프리) 436489024">
            <a:extLst>
              <a:ext uri="{FF2B5EF4-FFF2-40B4-BE49-F238E27FC236}">
                <a16:creationId xmlns:a16="http://schemas.microsoft.com/office/drawing/2014/main" xmlns="" id="{C3BFB7B2-C5CC-4AEE-A8C9-B1C5E32B3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9"/>
          <a:stretch/>
        </p:blipFill>
        <p:spPr bwMode="auto">
          <a:xfrm>
            <a:off x="5916033" y="4033217"/>
            <a:ext cx="12285801" cy="567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3123056-0E8C-4527-8C3B-6DE41CFB5FA0}"/>
              </a:ext>
            </a:extLst>
          </p:cNvPr>
          <p:cNvSpPr txBox="1"/>
          <p:nvPr/>
        </p:nvSpPr>
        <p:spPr>
          <a:xfrm>
            <a:off x="6212266" y="11050144"/>
            <a:ext cx="12072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IMPORT </a:t>
            </a:r>
            <a:r>
              <a:rPr lang="ko-KR" altLang="en-US" sz="4000" dirty="0"/>
              <a:t>다른 파일로부터 수입해서 가져와 씁니다</a:t>
            </a:r>
            <a:r>
              <a:rPr lang="en-US" altLang="ko-KR" sz="4000" dirty="0"/>
              <a:t>.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1116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19200" y="1434735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import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19200" y="3479219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 </a:t>
            </a:r>
            <a:endParaRPr lang="ko-KR" altLang="en-US" sz="30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0B02590-B0B8-4B67-8A8B-A6F5424802BD}"/>
              </a:ext>
            </a:extLst>
          </p:cNvPr>
          <p:cNvSpPr txBox="1">
            <a:spLocks/>
          </p:cNvSpPr>
          <p:nvPr/>
        </p:nvSpPr>
        <p:spPr>
          <a:xfrm>
            <a:off x="1807028" y="3756218"/>
            <a:ext cx="16394806" cy="87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ko-KR" altLang="en-US" sz="40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BAB17093-B84C-4328-8FCF-CAAB07B13492}"/>
              </a:ext>
            </a:extLst>
          </p:cNvPr>
          <p:cNvSpPr txBox="1">
            <a:spLocks/>
          </p:cNvSpPr>
          <p:nvPr/>
        </p:nvSpPr>
        <p:spPr>
          <a:xfrm>
            <a:off x="1807028" y="4515836"/>
            <a:ext cx="15582338" cy="679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altLang="ko-KR" sz="4000" dirty="0"/>
              <a:t>import</a:t>
            </a:r>
            <a:r>
              <a:rPr lang="ko-KR" altLang="en-US" sz="4000" dirty="0"/>
              <a:t>는 모듈을 가져오는</a:t>
            </a:r>
            <a:r>
              <a:rPr lang="en-US" altLang="ko-KR" sz="4000" dirty="0"/>
              <a:t>(</a:t>
            </a:r>
            <a:r>
              <a:rPr lang="ko-KR" altLang="en-US" sz="4000" dirty="0"/>
              <a:t>수입해오는</a:t>
            </a:r>
            <a:r>
              <a:rPr lang="en-US" altLang="ko-KR" sz="4000" dirty="0"/>
              <a:t>)</a:t>
            </a:r>
            <a:r>
              <a:rPr lang="ko-KR" altLang="en-US" sz="4000" dirty="0"/>
              <a:t> 역할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/>
              <a:t/>
            </a:r>
            <a:br>
              <a:rPr lang="en-US" altLang="ko-KR" sz="4000" dirty="0"/>
            </a:br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 err="1"/>
              <a:t>파이썬은</a:t>
            </a:r>
            <a:r>
              <a:rPr lang="ko-KR" altLang="en-US" sz="4000" dirty="0"/>
              <a:t> 다양한 모듈</a:t>
            </a:r>
            <a:r>
              <a:rPr lang="en-US" altLang="ko-KR" sz="4000" dirty="0"/>
              <a:t>(</a:t>
            </a:r>
            <a:r>
              <a:rPr lang="ko-KR" altLang="en-US" sz="4000" dirty="0"/>
              <a:t>라이브러리</a:t>
            </a:r>
            <a:r>
              <a:rPr lang="en-US" altLang="ko-KR" sz="4000" dirty="0"/>
              <a:t>)</a:t>
            </a:r>
            <a:r>
              <a:rPr lang="ko-KR" altLang="en-US" sz="4000" dirty="0"/>
              <a:t>를 제공하여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/>
              <a:t>모듈을 </a:t>
            </a:r>
            <a:r>
              <a:rPr lang="en-US" altLang="ko-KR" sz="4000" dirty="0"/>
              <a:t>import </a:t>
            </a:r>
            <a:r>
              <a:rPr lang="ko-KR" altLang="en-US" sz="4000" dirty="0"/>
              <a:t>해와서 </a:t>
            </a:r>
            <a:r>
              <a:rPr lang="en-US" altLang="ko-KR" sz="4000" dirty="0"/>
              <a:t>&gt; </a:t>
            </a:r>
            <a:r>
              <a:rPr lang="ko-KR" altLang="en-US" sz="4000" dirty="0"/>
              <a:t>파일에 </a:t>
            </a:r>
            <a:r>
              <a:rPr lang="ko-KR" altLang="en-US" sz="4000" dirty="0" err="1"/>
              <a:t>끼워넣음</a:t>
            </a:r>
            <a:r>
              <a:rPr lang="ko-KR" altLang="en-US" sz="4000" dirty="0"/>
              <a:t> </a:t>
            </a:r>
            <a:r>
              <a:rPr lang="en-US" altLang="ko-KR" sz="4000" dirty="0"/>
              <a:t>&gt; </a:t>
            </a:r>
            <a:r>
              <a:rPr lang="ko-KR" altLang="en-US" sz="4000" dirty="0"/>
              <a:t>하나의 파일 완성 </a:t>
            </a:r>
            <a:endParaRPr lang="en-US" altLang="ko-KR" sz="4000" dirty="0"/>
          </a:p>
          <a:p>
            <a:endParaRPr lang="en-US" altLang="ko-KR" sz="4000" dirty="0"/>
          </a:p>
          <a:p>
            <a:pPr marL="0" indent="0"/>
            <a:endParaRPr lang="ko-KR" altLang="en-US" sz="4000" dirty="0"/>
          </a:p>
        </p:txBody>
      </p:sp>
      <p:pic>
        <p:nvPicPr>
          <p:cNvPr id="4098" name="Picture 2" descr="무역협회, '무역현장 자문 지원 서비스' 출범 10년...11만건 이상 서비스 제공 - 전자신문">
            <a:extLst>
              <a:ext uri="{FF2B5EF4-FFF2-40B4-BE49-F238E27FC236}">
                <a16:creationId xmlns:a16="http://schemas.microsoft.com/office/drawing/2014/main" xmlns="" id="{AC7A8A9F-692D-4D07-BBF1-C99665086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280" y="3132378"/>
            <a:ext cx="5243800" cy="346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CEEDB7-EC2A-4996-8586-16BADC755206}"/>
              </a:ext>
            </a:extLst>
          </p:cNvPr>
          <p:cNvSpPr txBox="1"/>
          <p:nvPr/>
        </p:nvSpPr>
        <p:spPr>
          <a:xfrm>
            <a:off x="17611080" y="6285509"/>
            <a:ext cx="151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 err="1"/>
              <a:t>etnews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528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코드나</a:t>
            </a:r>
            <a:r>
              <a:rPr lang="en-US" sz="30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사진</a:t>
            </a:r>
            <a:r>
              <a:rPr lang="en-US" sz="30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등…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936000" y="1639430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Import</a:t>
            </a: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 예시 </a:t>
            </a:r>
            <a:r>
              <a:rPr lang="en-US" altLang="ko-KR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- math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9969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xmlns="" id="{3AB2E0FC-9926-418D-8A9F-55D12CD6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762" y="6137950"/>
            <a:ext cx="9371764" cy="12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A282D51-A376-465A-BC94-1CDC02DD195F}"/>
              </a:ext>
            </a:extLst>
          </p:cNvPr>
          <p:cNvSpPr txBox="1"/>
          <p:nvPr/>
        </p:nvSpPr>
        <p:spPr>
          <a:xfrm>
            <a:off x="344361" y="3913661"/>
            <a:ext cx="1031306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3000" dirty="0">
                <a:latin typeface="+mn-ea"/>
                <a:ea typeface="+mn-ea"/>
              </a:rPr>
              <a:t>이 프로그램에 </a:t>
            </a:r>
            <a:r>
              <a:rPr lang="en-US" altLang="ko-KR" sz="3000" dirty="0">
                <a:latin typeface="+mn-ea"/>
                <a:ea typeface="+mn-ea"/>
              </a:rPr>
              <a:t>math </a:t>
            </a:r>
            <a:r>
              <a:rPr lang="ko-KR" altLang="en-US" sz="3000" dirty="0">
                <a:latin typeface="+mn-ea"/>
                <a:ea typeface="+mn-ea"/>
              </a:rPr>
              <a:t>라는 모듈을 가져와서 </a:t>
            </a:r>
            <a:r>
              <a:rPr lang="en-US" altLang="ko-KR" sz="3000" dirty="0" smtClean="0">
                <a:latin typeface="+mn-ea"/>
                <a:ea typeface="+mn-ea"/>
              </a:rPr>
              <a:t/>
            </a:r>
            <a:br>
              <a:rPr lang="en-US" altLang="ko-KR" sz="3000" dirty="0" smtClean="0">
                <a:latin typeface="+mn-ea"/>
                <a:ea typeface="+mn-ea"/>
              </a:rPr>
            </a:br>
            <a:r>
              <a:rPr lang="ko-KR" altLang="en-US" sz="3000" dirty="0" smtClean="0">
                <a:latin typeface="+mn-ea"/>
                <a:ea typeface="+mn-ea"/>
              </a:rPr>
              <a:t>사용할 </a:t>
            </a:r>
            <a:r>
              <a:rPr lang="ko-KR" altLang="en-US" sz="3000" dirty="0">
                <a:latin typeface="+mn-ea"/>
                <a:ea typeface="+mn-ea"/>
              </a:rPr>
              <a:t>것임을 명시 </a:t>
            </a:r>
            <a:r>
              <a:rPr lang="en-US" altLang="ko-KR" sz="3000" dirty="0">
                <a:latin typeface="+mn-ea"/>
                <a:ea typeface="+mn-ea"/>
              </a:rPr>
              <a:t>: </a:t>
            </a:r>
            <a:r>
              <a:rPr lang="en-US" altLang="ko-KR" sz="3000" b="1" dirty="0">
                <a:latin typeface="+mn-ea"/>
                <a:ea typeface="+mn-ea"/>
              </a:rPr>
              <a:t>import math</a:t>
            </a:r>
          </a:p>
          <a:p>
            <a:pPr marL="342900" indent="-342900">
              <a:buAutoNum type="arabicParenR"/>
            </a:pPr>
            <a:endParaRPr lang="en-US" altLang="ko-KR" sz="3000" b="1" dirty="0"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r>
              <a:rPr lang="en-US" altLang="ko-KR" sz="3000" dirty="0">
                <a:latin typeface="+mn-ea"/>
                <a:ea typeface="+mn-ea"/>
              </a:rPr>
              <a:t> Math </a:t>
            </a:r>
            <a:r>
              <a:rPr lang="ko-KR" altLang="en-US" sz="3000" dirty="0">
                <a:latin typeface="+mn-ea"/>
                <a:ea typeface="+mn-ea"/>
              </a:rPr>
              <a:t>모듈 안에서도 내가 사용하고 싶은 건 </a:t>
            </a:r>
            <a:r>
              <a:rPr lang="en-US" altLang="ko-KR" sz="3000" dirty="0" smtClean="0">
                <a:latin typeface="+mn-ea"/>
                <a:ea typeface="+mn-ea"/>
              </a:rPr>
              <a:t/>
            </a:r>
            <a:br>
              <a:rPr lang="en-US" altLang="ko-KR" sz="3000" dirty="0" smtClean="0">
                <a:latin typeface="+mn-ea"/>
                <a:ea typeface="+mn-ea"/>
              </a:rPr>
            </a:br>
            <a:r>
              <a:rPr lang="en-US" altLang="ko-KR" sz="3000" dirty="0" smtClean="0">
                <a:latin typeface="+mn-ea"/>
                <a:ea typeface="+mn-ea"/>
              </a:rPr>
              <a:t>factorial </a:t>
            </a:r>
            <a:r>
              <a:rPr lang="ko-KR" altLang="en-US" sz="3000" dirty="0">
                <a:latin typeface="+mn-ea"/>
                <a:ea typeface="+mn-ea"/>
              </a:rPr>
              <a:t>계산 </a:t>
            </a:r>
            <a:r>
              <a:rPr lang="en-US" altLang="ko-KR" sz="3000" dirty="0">
                <a:latin typeface="+mn-ea"/>
                <a:ea typeface="+mn-ea"/>
              </a:rPr>
              <a:t>!</a:t>
            </a:r>
          </a:p>
          <a:p>
            <a:pPr marL="342900" indent="-342900">
              <a:buAutoNum type="arabicParenR"/>
            </a:pPr>
            <a:endParaRPr lang="en-US" altLang="ko-KR" sz="3000" dirty="0">
              <a:latin typeface="+mn-ea"/>
              <a:ea typeface="+mn-ea"/>
            </a:endParaRPr>
          </a:p>
          <a:p>
            <a:r>
              <a:rPr lang="ko-KR" altLang="en-US" sz="3000" dirty="0">
                <a:latin typeface="+mn-ea"/>
                <a:ea typeface="+mn-ea"/>
              </a:rPr>
              <a:t> </a:t>
            </a:r>
            <a:endParaRPr lang="en-US" altLang="ko-KR" sz="3000" dirty="0">
              <a:latin typeface="+mn-ea"/>
              <a:ea typeface="+mn-ea"/>
            </a:endParaRPr>
          </a:p>
          <a:p>
            <a:r>
              <a:rPr lang="en-US" altLang="ko-KR" sz="3000" dirty="0">
                <a:latin typeface="+mn-ea"/>
                <a:ea typeface="+mn-ea"/>
              </a:rPr>
              <a:t>3) factorial </a:t>
            </a:r>
            <a:r>
              <a:rPr lang="ko-KR" altLang="en-US" sz="3000" dirty="0">
                <a:latin typeface="+mn-ea"/>
                <a:ea typeface="+mn-ea"/>
              </a:rPr>
              <a:t>을 </a:t>
            </a:r>
            <a:r>
              <a:rPr lang="en-US" altLang="ko-KR" sz="3000" dirty="0">
                <a:latin typeface="+mn-ea"/>
                <a:ea typeface="+mn-ea"/>
              </a:rPr>
              <a:t>print </a:t>
            </a:r>
            <a:r>
              <a:rPr lang="ko-KR" altLang="en-US" sz="3000" dirty="0">
                <a:latin typeface="+mn-ea"/>
                <a:ea typeface="+mn-ea"/>
              </a:rPr>
              <a:t>해서 찍고 싶으니까 </a:t>
            </a:r>
            <a:r>
              <a:rPr lang="en-US" altLang="ko-KR" sz="3000" dirty="0" smtClean="0">
                <a:latin typeface="+mn-ea"/>
                <a:ea typeface="+mn-ea"/>
              </a:rPr>
              <a:t/>
            </a:r>
            <a:br>
              <a:rPr lang="en-US" altLang="ko-KR" sz="3000" dirty="0" smtClean="0">
                <a:latin typeface="+mn-ea"/>
                <a:ea typeface="+mn-ea"/>
              </a:rPr>
            </a:br>
            <a:r>
              <a:rPr lang="en-US" altLang="ko-KR" sz="3000" b="1" dirty="0" smtClean="0">
                <a:latin typeface="+mn-ea"/>
                <a:ea typeface="+mn-ea"/>
              </a:rPr>
              <a:t>print</a:t>
            </a:r>
            <a:r>
              <a:rPr lang="en-US" altLang="ko-KR" sz="3000" b="1" dirty="0">
                <a:latin typeface="+mn-ea"/>
                <a:ea typeface="+mn-ea"/>
              </a:rPr>
              <a:t>(“3 factorial : “,</a:t>
            </a:r>
            <a:r>
              <a:rPr lang="en-US" altLang="ko-KR" sz="3000" b="1" dirty="0" err="1">
                <a:latin typeface="+mn-ea"/>
                <a:ea typeface="+mn-ea"/>
              </a:rPr>
              <a:t>math.factorial</a:t>
            </a:r>
            <a:r>
              <a:rPr lang="en-US" altLang="ko-KR" sz="3000" b="1" dirty="0">
                <a:latin typeface="+mn-ea"/>
                <a:ea typeface="+mn-ea"/>
              </a:rPr>
              <a:t>(3)) </a:t>
            </a:r>
          </a:p>
          <a:p>
            <a:endParaRPr lang="en-US" altLang="ko-KR" sz="3000" b="1" dirty="0">
              <a:latin typeface="+mn-ea"/>
              <a:ea typeface="+mn-ea"/>
            </a:endParaRPr>
          </a:p>
          <a:p>
            <a:r>
              <a:rPr lang="en-US" altLang="ko-KR" sz="3000" dirty="0">
                <a:latin typeface="+mn-ea"/>
                <a:ea typeface="+mn-ea"/>
              </a:rPr>
              <a:t>4) </a:t>
            </a:r>
            <a:r>
              <a:rPr lang="ko-KR" altLang="en-US" sz="3000" dirty="0">
                <a:latin typeface="+mn-ea"/>
                <a:ea typeface="+mn-ea"/>
              </a:rPr>
              <a:t>결과값으로 </a:t>
            </a:r>
            <a:r>
              <a:rPr lang="en-US" altLang="ko-KR" sz="3000" b="1" dirty="0">
                <a:latin typeface="+mn-ea"/>
                <a:ea typeface="+mn-ea"/>
              </a:rPr>
              <a:t>3 factorial : 6</a:t>
            </a:r>
            <a:r>
              <a:rPr lang="ko-KR" altLang="en-US" sz="3000" dirty="0">
                <a:latin typeface="+mn-ea"/>
                <a:ea typeface="+mn-ea"/>
              </a:rPr>
              <a:t>이 나왔네</a:t>
            </a:r>
            <a:r>
              <a:rPr lang="en-US" altLang="ko-KR" sz="3000" dirty="0">
                <a:latin typeface="+mn-ea"/>
                <a:ea typeface="+mn-ea"/>
              </a:rPr>
              <a:t>! (3!=3x2) </a:t>
            </a:r>
          </a:p>
          <a:p>
            <a:pPr marL="342900" indent="-342900">
              <a:buAutoNum type="arabicParenR"/>
            </a:pPr>
            <a:endParaRPr lang="en-US" altLang="ko-KR" sz="3000" dirty="0">
              <a:latin typeface="+mn-ea"/>
              <a:ea typeface="+mn-ea"/>
            </a:endParaRPr>
          </a:p>
          <a:p>
            <a:r>
              <a:rPr lang="en-US" altLang="ko-KR" sz="3000" dirty="0">
                <a:latin typeface="+mn-ea"/>
                <a:ea typeface="+mn-ea"/>
                <a:sym typeface="Wingdings" panose="05000000000000000000" pitchFamily="2" charset="2"/>
              </a:rPr>
              <a:t> math</a:t>
            </a:r>
            <a:r>
              <a:rPr lang="ko-KR" altLang="en-US" sz="3000" dirty="0">
                <a:latin typeface="+mn-ea"/>
                <a:ea typeface="+mn-ea"/>
                <a:sym typeface="Wingdings" panose="05000000000000000000" pitchFamily="2" charset="2"/>
              </a:rPr>
              <a:t> 라는 모듈을 빌려와서</a:t>
            </a:r>
            <a:r>
              <a:rPr lang="en-US" altLang="ko-KR" sz="3000" dirty="0">
                <a:latin typeface="+mn-ea"/>
                <a:ea typeface="+mn-ea"/>
                <a:sym typeface="Wingdings" panose="05000000000000000000" pitchFamily="2" charset="2"/>
              </a:rPr>
              <a:t>(import)</a:t>
            </a:r>
            <a:r>
              <a:rPr lang="ko-KR" altLang="en-US" sz="3000" dirty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3000" dirty="0" smtClean="0">
                <a:latin typeface="+mn-ea"/>
                <a:ea typeface="+mn-ea"/>
                <a:sym typeface="Wingdings" panose="05000000000000000000" pitchFamily="2" charset="2"/>
              </a:rPr>
              <a:t/>
            </a:r>
            <a:br>
              <a:rPr lang="en-US" altLang="ko-KR" sz="3000" dirty="0" smtClean="0">
                <a:latin typeface="+mn-ea"/>
                <a:ea typeface="+mn-ea"/>
                <a:sym typeface="Wingdings" panose="05000000000000000000" pitchFamily="2" charset="2"/>
              </a:rPr>
            </a:br>
            <a:r>
              <a:rPr lang="ko-KR" altLang="en-US" sz="3000" dirty="0" smtClean="0">
                <a:latin typeface="+mn-ea"/>
                <a:ea typeface="+mn-ea"/>
                <a:sym typeface="Wingdings" panose="05000000000000000000" pitchFamily="2" charset="2"/>
              </a:rPr>
              <a:t>하나의 </a:t>
            </a:r>
            <a:r>
              <a:rPr lang="ko-KR" altLang="en-US" sz="3000" dirty="0" err="1">
                <a:latin typeface="+mn-ea"/>
                <a:ea typeface="+mn-ea"/>
                <a:sym typeface="Wingdings" panose="05000000000000000000" pitchFamily="2" charset="2"/>
              </a:rPr>
              <a:t>팩토리얼</a:t>
            </a:r>
            <a:r>
              <a:rPr lang="ko-KR" altLang="en-US" sz="3000" dirty="0">
                <a:latin typeface="+mn-ea"/>
                <a:ea typeface="+mn-ea"/>
                <a:sym typeface="Wingdings" panose="05000000000000000000" pitchFamily="2" charset="2"/>
              </a:rPr>
              <a:t> 계산 프로그램 완성</a:t>
            </a:r>
            <a:r>
              <a:rPr lang="en-US" altLang="ko-KR" sz="2400" dirty="0">
                <a:latin typeface="+mn-ea"/>
                <a:ea typeface="+mn-ea"/>
                <a:sym typeface="Wingdings" panose="05000000000000000000" pitchFamily="2" charset="2"/>
              </a:rPr>
              <a:t>! </a:t>
            </a:r>
            <a:endParaRPr lang="en-US" altLang="ko-KR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코드나</a:t>
            </a:r>
            <a:r>
              <a:rPr lang="en-US" sz="30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사진</a:t>
            </a:r>
            <a:r>
              <a:rPr lang="en-US" sz="30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등…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936000" y="1841366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모듈 </a:t>
            </a:r>
            <a:r>
              <a:rPr lang="ko-KR" altLang="en-US" sz="6000" b="1" dirty="0" err="1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만들어보기</a:t>
            </a: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 </a:t>
            </a:r>
            <a:r>
              <a:rPr lang="en-US" altLang="ko-KR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- </a:t>
            </a: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가위바위보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9969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xmlns="" id="{C3B6C08E-F01D-4D7F-B577-801A1AAB3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384" y="3761127"/>
            <a:ext cx="12250060" cy="506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41BCEAE-D713-49F1-B08B-1D8EB863D4F3}"/>
              </a:ext>
            </a:extLst>
          </p:cNvPr>
          <p:cNvSpPr txBox="1"/>
          <p:nvPr/>
        </p:nvSpPr>
        <p:spPr>
          <a:xfrm>
            <a:off x="660844" y="3761127"/>
            <a:ext cx="1021951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아톰 에디터 </a:t>
            </a:r>
            <a:r>
              <a:rPr lang="en-US" altLang="ko-KR" sz="4000" dirty="0"/>
              <a:t>: </a:t>
            </a:r>
            <a:r>
              <a:rPr lang="en-US" altLang="ko-KR" sz="4000" b="1" dirty="0"/>
              <a:t>my_module.py </a:t>
            </a:r>
          </a:p>
          <a:p>
            <a:pPr algn="ctr"/>
            <a:r>
              <a:rPr lang="ko-KR" altLang="en-US" sz="4000" dirty="0"/>
              <a:t>파일 생성 후 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en-US" altLang="ko-KR" sz="4000" dirty="0"/>
              <a:t>	</a:t>
            </a:r>
            <a:r>
              <a:rPr lang="en-US" altLang="ko-KR" sz="4000" dirty="0"/>
              <a:t>2</a:t>
            </a:r>
            <a:r>
              <a:rPr lang="ko-KR" altLang="en-US" sz="4000" dirty="0" smtClean="0"/>
              <a:t>행</a:t>
            </a:r>
            <a:r>
              <a:rPr lang="en-US" altLang="ko-KR" sz="4000" dirty="0" smtClean="0"/>
              <a:t>) </a:t>
            </a:r>
            <a:r>
              <a:rPr lang="en-US" altLang="ko-KR" sz="4000" b="1" dirty="0" err="1" smtClean="0">
                <a:solidFill>
                  <a:srgbClr val="00B0F0"/>
                </a:solidFill>
              </a:rPr>
              <a:t>random_rsp</a:t>
            </a:r>
            <a:r>
              <a:rPr lang="en-US" altLang="ko-KR" sz="4000" b="1" dirty="0">
                <a:solidFill>
                  <a:srgbClr val="00B0F0"/>
                </a:solidFill>
              </a:rPr>
              <a:t>() </a:t>
            </a:r>
            <a:r>
              <a:rPr lang="ko-KR" altLang="en-US" sz="4000" dirty="0"/>
              <a:t>라는 이름을 가진 </a:t>
            </a:r>
            <a:r>
              <a:rPr lang="en-US" altLang="ko-KR" sz="4000" dirty="0"/>
              <a:t>	</a:t>
            </a:r>
            <a:r>
              <a:rPr lang="ko-KR" altLang="en-US" sz="4000" dirty="0"/>
              <a:t>함수가 포함된 파일 작성</a:t>
            </a:r>
            <a:endParaRPr lang="en-US" altLang="ko-KR" sz="4000" dirty="0"/>
          </a:p>
          <a:p>
            <a:pPr algn="ctr"/>
            <a:endParaRPr lang="en-US" altLang="ko-KR" sz="4000" dirty="0"/>
          </a:p>
          <a:p>
            <a:pPr algn="ctr"/>
            <a:r>
              <a:rPr lang="en-US" altLang="ko-KR" sz="4000" dirty="0"/>
              <a:t>5</a:t>
            </a:r>
            <a:r>
              <a:rPr lang="ko-KR" altLang="en-US" sz="4000" dirty="0" smtClean="0"/>
              <a:t>행</a:t>
            </a:r>
            <a:r>
              <a:rPr lang="en-US" altLang="ko-KR" sz="4000" dirty="0" smtClean="0"/>
              <a:t>) </a:t>
            </a:r>
            <a:r>
              <a:rPr lang="en-US" altLang="ko-KR" sz="4000" b="1" dirty="0" smtClean="0">
                <a:solidFill>
                  <a:srgbClr val="7030A0"/>
                </a:solidFill>
              </a:rPr>
              <a:t>import</a:t>
            </a:r>
            <a:r>
              <a:rPr lang="en-US" altLang="ko-KR" sz="4000" dirty="0" smtClean="0"/>
              <a:t> </a:t>
            </a:r>
            <a:r>
              <a:rPr lang="en-US" altLang="ko-KR" sz="4000" dirty="0"/>
              <a:t>random </a:t>
            </a:r>
            <a:r>
              <a:rPr lang="ko-KR" altLang="en-US" sz="4000" dirty="0"/>
              <a:t>모듈 사용 예정 </a:t>
            </a:r>
            <a:endParaRPr lang="en-US" altLang="ko-KR" sz="4000" dirty="0"/>
          </a:p>
          <a:p>
            <a:r>
              <a:rPr lang="en-US" altLang="ko-KR" sz="4000" dirty="0"/>
              <a:t>	</a:t>
            </a:r>
          </a:p>
          <a:p>
            <a:r>
              <a:rPr lang="en-US" altLang="ko-KR" sz="4000" dirty="0"/>
              <a:t>	</a:t>
            </a:r>
            <a:r>
              <a:rPr lang="en-US" altLang="ko-KR" sz="4000" dirty="0"/>
              <a:t>6</a:t>
            </a:r>
            <a:r>
              <a:rPr lang="ko-KR" altLang="en-US" sz="4000" dirty="0" smtClean="0"/>
              <a:t>행</a:t>
            </a:r>
            <a:r>
              <a:rPr lang="en-US" altLang="ko-KR" sz="4000" dirty="0" smtClean="0"/>
              <a:t>)</a:t>
            </a:r>
            <a:r>
              <a:rPr lang="en-US" altLang="ko-KR" sz="4000" dirty="0" smtClean="0"/>
              <a:t> </a:t>
            </a:r>
            <a:r>
              <a:rPr lang="en-US" altLang="ko-KR" sz="4000" dirty="0"/>
              <a:t>random</a:t>
            </a:r>
            <a:r>
              <a:rPr lang="ko-KR" altLang="en-US" sz="4000" dirty="0"/>
              <a:t>모듈의 </a:t>
            </a:r>
            <a:r>
              <a:rPr lang="en-US" altLang="ko-KR" sz="4000" b="1" dirty="0">
                <a:solidFill>
                  <a:srgbClr val="00B0F0"/>
                </a:solidFill>
              </a:rPr>
              <a:t>choice</a:t>
            </a:r>
            <a:r>
              <a:rPr lang="en-US" altLang="ko-KR" sz="4000" dirty="0"/>
              <a:t> </a:t>
            </a:r>
            <a:r>
              <a:rPr lang="ko-KR" altLang="en-US" sz="4000" dirty="0"/>
              <a:t>속성으로 </a:t>
            </a:r>
            <a:r>
              <a:rPr lang="en-US" altLang="ko-KR" sz="4000" dirty="0"/>
              <a:t>	</a:t>
            </a:r>
            <a:r>
              <a:rPr lang="ko-KR" altLang="en-US" sz="4000" dirty="0"/>
              <a:t>가위</a:t>
            </a:r>
            <a:r>
              <a:rPr lang="en-US" altLang="ko-KR" sz="4000" dirty="0"/>
              <a:t>/</a:t>
            </a:r>
            <a:r>
              <a:rPr lang="ko-KR" altLang="en-US" sz="4000" dirty="0"/>
              <a:t>바위</a:t>
            </a:r>
            <a:r>
              <a:rPr lang="en-US" altLang="ko-KR" sz="4000" dirty="0"/>
              <a:t>/</a:t>
            </a:r>
            <a:r>
              <a:rPr lang="ko-KR" altLang="en-US" sz="4000" dirty="0"/>
              <a:t>보 설정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13034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48579" y="0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코드나</a:t>
            </a:r>
            <a:r>
              <a:rPr lang="en-US" sz="30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사진</a:t>
            </a:r>
            <a:r>
              <a:rPr lang="en-US" sz="30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등…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344361" y="1463566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모듈 </a:t>
            </a:r>
            <a:r>
              <a:rPr lang="ko-KR" altLang="en-US" sz="6000" b="1" dirty="0" err="1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만들어보기</a:t>
            </a: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 </a:t>
            </a:r>
            <a:r>
              <a:rPr lang="en-US" altLang="ko-KR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- </a:t>
            </a: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가위바위보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9969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41BCEAE-D713-49F1-B08B-1D8EB863D4F3}"/>
              </a:ext>
            </a:extLst>
          </p:cNvPr>
          <p:cNvSpPr txBox="1"/>
          <p:nvPr/>
        </p:nvSpPr>
        <p:spPr>
          <a:xfrm>
            <a:off x="992736" y="4294663"/>
            <a:ext cx="9341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/>
            </a:r>
            <a:br>
              <a:rPr lang="en-US" altLang="ko-KR" sz="4000" dirty="0"/>
            </a:br>
            <a:endParaRPr lang="en-US" altLang="ko-KR" sz="4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214E2A2-3635-47EB-BF41-AC381213C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272" y="3258710"/>
            <a:ext cx="13184835" cy="47187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6B21D79-FAD8-4AD5-8378-25F364CF3E21}"/>
              </a:ext>
            </a:extLst>
          </p:cNvPr>
          <p:cNvSpPr txBox="1"/>
          <p:nvPr/>
        </p:nvSpPr>
        <p:spPr>
          <a:xfrm>
            <a:off x="1843504" y="3092132"/>
            <a:ext cx="81306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아톰 </a:t>
            </a:r>
            <a:r>
              <a:rPr lang="ko-KR" altLang="en-US" sz="4000" b="1" dirty="0"/>
              <a:t>에디터에서 </a:t>
            </a:r>
            <a:r>
              <a:rPr lang="en-US" altLang="ko-KR" sz="4000" b="1" dirty="0"/>
              <a:t>use_module.py </a:t>
            </a:r>
            <a:r>
              <a:rPr lang="ko-KR" altLang="en-US" sz="4000" b="1" dirty="0"/>
              <a:t>파일 생성 </a:t>
            </a:r>
            <a:endParaRPr lang="en-US" altLang="ko-KR" sz="4000" b="1" dirty="0"/>
          </a:p>
          <a:p>
            <a:pPr algn="ctr"/>
            <a:endParaRPr lang="en-US" altLang="ko-KR" sz="4000" dirty="0"/>
          </a:p>
          <a:p>
            <a:pPr algn="ctr"/>
            <a:r>
              <a:rPr lang="en-US" altLang="ko-KR" sz="4000" dirty="0" smtClean="0"/>
              <a:t>1</a:t>
            </a:r>
            <a:r>
              <a:rPr lang="ko-KR" altLang="en-US" sz="4000" dirty="0" smtClean="0"/>
              <a:t>행</a:t>
            </a:r>
            <a:r>
              <a:rPr lang="en-US" altLang="ko-KR" sz="4000" dirty="0" smtClean="0"/>
              <a:t>) </a:t>
            </a:r>
            <a:r>
              <a:rPr lang="en-US" altLang="ko-KR" sz="4000" b="1" dirty="0" smtClean="0">
                <a:solidFill>
                  <a:srgbClr val="7030A0"/>
                </a:solidFill>
              </a:rPr>
              <a:t>import</a:t>
            </a:r>
            <a:r>
              <a:rPr lang="en-US" altLang="ko-KR" sz="4000" dirty="0" smtClean="0">
                <a:solidFill>
                  <a:srgbClr val="7030A0"/>
                </a:solidFill>
              </a:rPr>
              <a:t> </a:t>
            </a:r>
            <a:r>
              <a:rPr lang="en-US" altLang="ko-KR" sz="4000" dirty="0" err="1" smtClean="0"/>
              <a:t>my_modul</a:t>
            </a:r>
            <a:r>
              <a:rPr lang="ko-KR" altLang="en-US" sz="4000" dirty="0" smtClean="0"/>
              <a:t>을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쓰는 </a:t>
            </a:r>
            <a:r>
              <a:rPr lang="ko-KR" altLang="en-US" sz="4000" dirty="0"/>
              <a:t>이유</a:t>
            </a:r>
            <a:r>
              <a:rPr lang="en-US" altLang="ko-KR" sz="4000" dirty="0"/>
              <a:t>?</a:t>
            </a:r>
            <a:br>
              <a:rPr lang="en-US" altLang="ko-KR" sz="4000" dirty="0"/>
            </a:b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3</a:t>
            </a:r>
            <a:r>
              <a:rPr lang="ko-KR" altLang="en-US" sz="4000" dirty="0" smtClean="0"/>
              <a:t>행</a:t>
            </a:r>
            <a:r>
              <a:rPr lang="en-US" altLang="ko-KR" sz="4000" dirty="0" smtClean="0"/>
              <a:t>) </a:t>
            </a:r>
            <a:r>
              <a:rPr lang="en-US" altLang="ko-KR" sz="4000" dirty="0"/>
              <a:t>My_module.py </a:t>
            </a:r>
            <a:r>
              <a:rPr lang="ko-KR" altLang="en-US" sz="4000" dirty="0" smtClean="0"/>
              <a:t>파일에서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b="1" dirty="0" err="1">
                <a:solidFill>
                  <a:schemeClr val="accent1">
                    <a:lumMod val="75000"/>
                  </a:schemeClr>
                </a:solidFill>
              </a:rPr>
              <a:t>random_rsp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</a:rPr>
              <a:t>함수</a:t>
            </a:r>
            <a:r>
              <a:rPr lang="ko-KR" altLang="en-US" sz="4000" dirty="0"/>
              <a:t>를 보여와서 </a:t>
            </a:r>
            <a:r>
              <a:rPr lang="ko-KR" altLang="en-US" sz="4000" dirty="0" err="1"/>
              <a:t>보여줄거닷</a:t>
            </a:r>
            <a:r>
              <a:rPr lang="en-US" altLang="ko-KR" sz="4000" dirty="0"/>
              <a:t>! </a:t>
            </a:r>
            <a:endParaRPr lang="ko-KR" altLang="en-US" sz="4000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68D5C042-7670-442E-B5A4-C6E05BC4C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692" y="8827233"/>
            <a:ext cx="13255308" cy="4610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557F44F-61D8-4DAA-8D4F-1D47BF624D55}"/>
              </a:ext>
            </a:extLst>
          </p:cNvPr>
          <p:cNvSpPr txBox="1"/>
          <p:nvPr/>
        </p:nvSpPr>
        <p:spPr>
          <a:xfrm>
            <a:off x="2119749" y="9574183"/>
            <a:ext cx="75781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+mn-ea"/>
                <a:ea typeface="+mn-ea"/>
              </a:rPr>
              <a:t>앞서 말한 아톰 터미널에서 실행해보면 </a:t>
            </a:r>
            <a:endParaRPr lang="en-US" altLang="ko-KR" sz="4000" dirty="0">
              <a:latin typeface="+mn-ea"/>
              <a:ea typeface="+mn-ea"/>
            </a:endParaRPr>
          </a:p>
          <a:p>
            <a:pPr algn="ctr"/>
            <a:endParaRPr lang="en-US" altLang="ko-KR" sz="4000" dirty="0">
              <a:latin typeface="+mn-ea"/>
              <a:ea typeface="+mn-ea"/>
            </a:endParaRPr>
          </a:p>
          <a:p>
            <a:pPr algn="ctr"/>
            <a:r>
              <a:rPr lang="ko-KR" altLang="en-US" sz="4000" dirty="0">
                <a:latin typeface="+mn-ea"/>
                <a:ea typeface="+mn-ea"/>
              </a:rPr>
              <a:t>무작위로 가위</a:t>
            </a:r>
            <a:r>
              <a:rPr lang="en-US" altLang="ko-KR" sz="4000" dirty="0">
                <a:latin typeface="+mn-ea"/>
                <a:ea typeface="+mn-ea"/>
              </a:rPr>
              <a:t>/</a:t>
            </a:r>
            <a:r>
              <a:rPr lang="ko-KR" altLang="en-US" sz="4000" dirty="0">
                <a:latin typeface="+mn-ea"/>
                <a:ea typeface="+mn-ea"/>
              </a:rPr>
              <a:t>바위</a:t>
            </a:r>
            <a:r>
              <a:rPr lang="en-US" altLang="ko-KR" sz="4000" dirty="0">
                <a:latin typeface="+mn-ea"/>
                <a:ea typeface="+mn-ea"/>
              </a:rPr>
              <a:t>/</a:t>
            </a:r>
            <a:r>
              <a:rPr lang="ko-KR" altLang="en-US" sz="4000" dirty="0">
                <a:latin typeface="+mn-ea"/>
                <a:ea typeface="+mn-ea"/>
              </a:rPr>
              <a:t>보가 나오는 것을 볼 수 있습니다</a:t>
            </a:r>
            <a:r>
              <a:rPr lang="en-US" altLang="ko-KR" sz="4000" dirty="0">
                <a:latin typeface="+mn-ea"/>
                <a:ea typeface="+mn-ea"/>
              </a:rPr>
              <a:t>!  </a:t>
            </a:r>
            <a:endParaRPr lang="ko-KR" altLang="en-US" sz="4000" dirty="0">
              <a:latin typeface="+mn-ea"/>
              <a:ea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8827233"/>
            <a:ext cx="1061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231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Fill 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953999" y="-2"/>
            <a:ext cx="11430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6649148" y="6521450"/>
            <a:ext cx="40287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A7780"/>
              </a:buClr>
              <a:buSzPts val="3000"/>
              <a:buFont typeface="Arial"/>
              <a:buNone/>
            </a:pPr>
            <a:r>
              <a:rPr lang="en-US" sz="30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코드나</a:t>
            </a:r>
            <a:r>
              <a:rPr lang="en-US" sz="30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i="0" u="none" strike="noStrike" cap="none" dirty="0" err="1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사진</a:t>
            </a:r>
            <a:r>
              <a:rPr lang="en-US" sz="3000" i="0" u="none" strike="noStrike" cap="none" dirty="0">
                <a:solidFill>
                  <a:srgbClr val="6A7780"/>
                </a:solidFill>
                <a:latin typeface="Noto Sans KR"/>
                <a:ea typeface="Noto Sans KR"/>
                <a:cs typeface="Noto Sans KR"/>
                <a:sym typeface="Noto Sans KR"/>
              </a:rPr>
              <a:t> 등…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999137" y="1438325"/>
            <a:ext cx="11785529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모듈 </a:t>
            </a:r>
            <a:r>
              <a:rPr lang="ko-KR" altLang="en-US" sz="6000" b="1" dirty="0" smtClean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만들어보기</a:t>
            </a:r>
            <a:r>
              <a:rPr lang="en-US" altLang="ko-KR" sz="6000" b="1" dirty="0" smtClean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2</a:t>
            </a:r>
            <a:r>
              <a:rPr lang="ko-KR" altLang="en-US" sz="6000" b="1" dirty="0" smtClean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 </a:t>
            </a:r>
            <a:r>
              <a:rPr lang="en-US" altLang="ko-KR" sz="6000" b="1" dirty="0" smtClean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 </a:t>
            </a:r>
            <a:br>
              <a:rPr lang="en-US" altLang="ko-KR" sz="6000" b="1" dirty="0" smtClean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6000" b="1" dirty="0" smtClean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1~5 </a:t>
            </a:r>
            <a:r>
              <a:rPr lang="ko-KR" altLang="en-US" sz="6000" b="1" dirty="0" smtClean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숫자 뽑기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108450"/>
            <a:ext cx="9969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41BCEAE-D713-49F1-B08B-1D8EB863D4F3}"/>
              </a:ext>
            </a:extLst>
          </p:cNvPr>
          <p:cNvSpPr txBox="1"/>
          <p:nvPr/>
        </p:nvSpPr>
        <p:spPr>
          <a:xfrm>
            <a:off x="952305" y="3799761"/>
            <a:ext cx="9341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/>
            </a:r>
            <a:br>
              <a:rPr lang="en-US" altLang="ko-KR" sz="4000" dirty="0"/>
            </a:br>
            <a:endParaRPr lang="en-US" altLang="ko-KR" sz="4000" dirty="0"/>
          </a:p>
        </p:txBody>
      </p:sp>
      <p:pic>
        <p:nvPicPr>
          <p:cNvPr id="2" name="모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415" y="3202517"/>
            <a:ext cx="18288000" cy="97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1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19200" y="1434735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복습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19200" y="3479219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 </a:t>
            </a:r>
            <a:endParaRPr lang="ko-KR" altLang="en-US" sz="30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0B02590-B0B8-4B67-8A8B-A6F5424802BD}"/>
              </a:ext>
            </a:extLst>
          </p:cNvPr>
          <p:cNvSpPr txBox="1">
            <a:spLocks/>
          </p:cNvSpPr>
          <p:nvPr/>
        </p:nvSpPr>
        <p:spPr>
          <a:xfrm>
            <a:off x="1807028" y="3756218"/>
            <a:ext cx="16394806" cy="87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ko-KR" altLang="en-US" sz="40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E9744A87-390C-4C2A-B173-4E44D0A8F285}"/>
              </a:ext>
            </a:extLst>
          </p:cNvPr>
          <p:cNvSpPr txBox="1">
            <a:spLocks/>
          </p:cNvSpPr>
          <p:nvPr/>
        </p:nvSpPr>
        <p:spPr>
          <a:xfrm>
            <a:off x="1676399" y="3264541"/>
            <a:ext cx="15744497" cy="538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/>
            <a:endParaRPr lang="en-US" altLang="ko-KR" sz="4500" dirty="0"/>
          </a:p>
          <a:p>
            <a:pPr marL="0" indent="0"/>
            <a:r>
              <a:rPr lang="ko-KR" altLang="en-US" dirty="0"/>
              <a:t>모듈이란</a:t>
            </a:r>
            <a:r>
              <a:rPr lang="en-US" altLang="ko-KR" dirty="0"/>
              <a:t>? </a:t>
            </a:r>
            <a:r>
              <a:rPr lang="ko-KR" altLang="en-US" dirty="0"/>
              <a:t>퍼즐을 끼워 넣는 것과 같음</a:t>
            </a:r>
            <a:endParaRPr lang="en-US" altLang="ko-KR" dirty="0"/>
          </a:p>
          <a:p>
            <a:pPr marL="0" indent="0"/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indent="-457200">
              <a:buFontTx/>
              <a:buChar char="-"/>
            </a:pPr>
            <a:r>
              <a:rPr lang="ko-KR" altLang="en-US" dirty="0"/>
              <a:t>파일 안에 </a:t>
            </a:r>
            <a:r>
              <a:rPr lang="en-US" altLang="ko-KR" dirty="0"/>
              <a:t>import </a:t>
            </a:r>
            <a:r>
              <a:rPr lang="ko-KR" altLang="en-US" dirty="0"/>
              <a:t>를 하여 사용하고 싶은 라이브러리를 가져와서 사용하기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indent="-457200">
              <a:buFontTx/>
              <a:buChar char="-"/>
            </a:pPr>
            <a:r>
              <a:rPr lang="ko-KR" altLang="en-US" dirty="0"/>
              <a:t>파일 하나하나를 뜻하며 이들이 모여 하나의 프로그램 생성</a:t>
            </a:r>
            <a:endParaRPr lang="en-US" altLang="ko-KR" dirty="0"/>
          </a:p>
          <a:p>
            <a:pPr marL="0" indent="0"/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221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 👍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083924" y="1347327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모듈이 뭔가 하면요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!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86933" y="2738954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 smtClean="0">
                <a:latin typeface="+mn-ea"/>
                <a:ea typeface="+mn-ea"/>
              </a:rPr>
              <a:t>IF </a:t>
            </a:r>
            <a:r>
              <a:rPr lang="ko-KR" altLang="en-US" sz="3000" dirty="0" err="1" smtClean="0">
                <a:latin typeface="+mn-ea"/>
                <a:ea typeface="+mn-ea"/>
              </a:rPr>
              <a:t>구글에</a:t>
            </a:r>
            <a:r>
              <a:rPr lang="ko-KR" altLang="en-US" sz="3000" dirty="0" smtClean="0">
                <a:latin typeface="+mn-ea"/>
                <a:ea typeface="+mn-ea"/>
              </a:rPr>
              <a:t> </a:t>
            </a:r>
            <a:r>
              <a:rPr lang="en-US" altLang="ko-KR" sz="3000" dirty="0">
                <a:latin typeface="+mn-ea"/>
                <a:ea typeface="+mn-ea"/>
              </a:rPr>
              <a:t>‘</a:t>
            </a:r>
            <a:r>
              <a:rPr lang="ko-KR" altLang="en-US" sz="3000" dirty="0">
                <a:latin typeface="+mn-ea"/>
                <a:ea typeface="+mn-ea"/>
              </a:rPr>
              <a:t>모듈</a:t>
            </a:r>
            <a:r>
              <a:rPr lang="en-US" altLang="ko-KR" sz="3000" dirty="0">
                <a:latin typeface="+mn-ea"/>
                <a:ea typeface="+mn-ea"/>
              </a:rPr>
              <a:t>’</a:t>
            </a:r>
            <a:r>
              <a:rPr lang="ko-KR" altLang="en-US" sz="3000" dirty="0">
                <a:latin typeface="+mn-ea"/>
                <a:ea typeface="+mn-ea"/>
              </a:rPr>
              <a:t>을 </a:t>
            </a:r>
            <a:r>
              <a:rPr lang="ko-KR" altLang="en-US" sz="3000" dirty="0" smtClean="0">
                <a:latin typeface="+mn-ea"/>
                <a:ea typeface="+mn-ea"/>
              </a:rPr>
              <a:t>검색해 본다면</a:t>
            </a:r>
            <a:r>
              <a:rPr lang="en-US" altLang="ko-KR" sz="3000" dirty="0">
                <a:latin typeface="+mn-ea"/>
                <a:ea typeface="+mn-ea"/>
              </a:rPr>
              <a:t>? </a:t>
            </a:r>
            <a:endParaRPr lang="ko-KR" altLang="en-US" sz="3000" dirty="0">
              <a:latin typeface="+mn-ea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6A1D6FB-A045-433A-B7ED-0647351A9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115" y="5366405"/>
            <a:ext cx="15091504" cy="6652123"/>
          </a:xfrm>
          <a:prstGeom prst="rect">
            <a:avLst/>
          </a:prstGeom>
        </p:spPr>
      </p:pic>
      <p:sp>
        <p:nvSpPr>
          <p:cNvPr id="14" name="폭발: 8pt 13">
            <a:extLst>
              <a:ext uri="{FF2B5EF4-FFF2-40B4-BE49-F238E27FC236}">
                <a16:creationId xmlns:a16="http://schemas.microsoft.com/office/drawing/2014/main" xmlns="" id="{4C94841B-9ED5-450A-80BD-6B0372818657}"/>
              </a:ext>
            </a:extLst>
          </p:cNvPr>
          <p:cNvSpPr/>
          <p:nvPr/>
        </p:nvSpPr>
        <p:spPr>
          <a:xfrm>
            <a:off x="14547809" y="768282"/>
            <a:ext cx="6524300" cy="3678420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983ED7-B5E9-449F-BFC0-52174DAC0278}"/>
              </a:ext>
            </a:extLst>
          </p:cNvPr>
          <p:cNvSpPr txBox="1"/>
          <p:nvPr/>
        </p:nvSpPr>
        <p:spPr>
          <a:xfrm>
            <a:off x="16266909" y="2253549"/>
            <a:ext cx="308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블록</a:t>
            </a:r>
            <a:r>
              <a:rPr lang="en-US" altLang="ko-KR" sz="4000" dirty="0"/>
              <a:t>? </a:t>
            </a:r>
            <a:r>
              <a:rPr lang="ko-KR" altLang="en-US" sz="4000" dirty="0"/>
              <a:t>조립</a:t>
            </a:r>
            <a:r>
              <a:rPr lang="en-US" altLang="ko-KR" sz="4000" dirty="0"/>
              <a:t>? 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19200" y="1128702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64F708-4E3B-492A-854F-50D9C760A1F6}"/>
              </a:ext>
            </a:extLst>
          </p:cNvPr>
          <p:cNvSpPr txBox="1"/>
          <p:nvPr/>
        </p:nvSpPr>
        <p:spPr>
          <a:xfrm>
            <a:off x="1440914" y="1682700"/>
            <a:ext cx="12189278" cy="10002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Noto Sans KR"/>
              </a:rPr>
              <a:t>모듈 그거 </a:t>
            </a:r>
            <a:r>
              <a:rPr lang="en-US" altLang="ko-KR" sz="3500" dirty="0">
                <a:latin typeface="Noto Sans KR"/>
              </a:rPr>
              <a:t>… </a:t>
            </a:r>
            <a:r>
              <a:rPr lang="ko-KR" altLang="en-US" sz="3500" dirty="0">
                <a:latin typeface="Noto Sans KR"/>
              </a:rPr>
              <a:t>끼워 </a:t>
            </a:r>
            <a:r>
              <a:rPr lang="ko-KR" altLang="en-US" sz="3500" dirty="0" err="1">
                <a:latin typeface="Noto Sans KR"/>
              </a:rPr>
              <a:t>맞추는거</a:t>
            </a:r>
            <a:r>
              <a:rPr lang="ko-KR" altLang="en-US" sz="3500" dirty="0">
                <a:latin typeface="Noto Sans KR"/>
              </a:rPr>
              <a:t> 아냐</a:t>
            </a:r>
            <a:r>
              <a:rPr lang="en-US" altLang="ko-KR" sz="3500" dirty="0">
                <a:latin typeface="Noto Sans KR"/>
              </a:rPr>
              <a:t>?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sz="3500" dirty="0">
                <a:latin typeface="Noto Sans KR"/>
              </a:rPr>
              <a:t>맞습니다</a:t>
            </a:r>
            <a:r>
              <a:rPr lang="en-US" altLang="ko-KR" sz="3500" dirty="0">
                <a:latin typeface="Noto Sans KR"/>
              </a:rPr>
              <a:t>! Like </a:t>
            </a:r>
            <a:r>
              <a:rPr lang="ko-KR" altLang="en-US" sz="3500" dirty="0">
                <a:latin typeface="Noto Sans KR"/>
              </a:rPr>
              <a:t>블록 맞추기</a:t>
            </a:r>
            <a:r>
              <a:rPr lang="en-US" altLang="ko-KR" sz="3500" dirty="0">
                <a:latin typeface="Noto Sans KR"/>
              </a:rPr>
              <a:t>, </a:t>
            </a:r>
            <a:r>
              <a:rPr lang="ko-KR" altLang="en-US" sz="3500" dirty="0" err="1">
                <a:latin typeface="Noto Sans KR"/>
              </a:rPr>
              <a:t>테트리스</a:t>
            </a:r>
            <a:r>
              <a:rPr lang="ko-KR" altLang="en-US" sz="3500" dirty="0">
                <a:latin typeface="Noto Sans KR"/>
              </a:rPr>
              <a:t> 등과 같은 개념 </a:t>
            </a:r>
            <a:endParaRPr lang="en-US" altLang="ko-KR" sz="3500" dirty="0">
              <a:latin typeface="Noto Sans KR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altLang="ko-KR" sz="3500" dirty="0">
              <a:latin typeface="Noto Sans KR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altLang="ko-KR" sz="3500" dirty="0">
              <a:latin typeface="Noto Sans KR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altLang="ko-KR" sz="3500" dirty="0">
              <a:latin typeface="Noto Sans KR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altLang="ko-KR" sz="3500" dirty="0">
              <a:latin typeface="Noto Sans KR"/>
            </a:endParaRPr>
          </a:p>
          <a:p>
            <a:pPr marL="0" indent="0">
              <a:buNone/>
            </a:pPr>
            <a:r>
              <a:rPr lang="en-US" altLang="ko-KR" sz="3500" dirty="0">
                <a:latin typeface="Noto Sans KR"/>
              </a:rPr>
              <a:t>Python</a:t>
            </a:r>
            <a:r>
              <a:rPr lang="ko-KR" altLang="en-US" sz="3500" dirty="0">
                <a:latin typeface="Noto Sans KR"/>
              </a:rPr>
              <a:t>에서 말하는 </a:t>
            </a:r>
            <a:r>
              <a:rPr lang="en-US" altLang="ko-KR" sz="3500" dirty="0">
                <a:latin typeface="Noto Sans KR"/>
              </a:rPr>
              <a:t>‘</a:t>
            </a:r>
            <a:r>
              <a:rPr lang="ko-KR" altLang="en-US" sz="3500" dirty="0">
                <a:latin typeface="Noto Sans KR"/>
              </a:rPr>
              <a:t>모듈</a:t>
            </a:r>
            <a:r>
              <a:rPr lang="en-US" altLang="ko-KR" sz="3500" dirty="0">
                <a:latin typeface="Noto Sans KR"/>
              </a:rPr>
              <a:t>‘ </a:t>
            </a:r>
            <a:r>
              <a:rPr lang="ko-KR" altLang="en-US" sz="3500" dirty="0">
                <a:latin typeface="Noto Sans KR"/>
              </a:rPr>
              <a:t>이란</a:t>
            </a:r>
            <a:r>
              <a:rPr lang="en-US" altLang="ko-KR" sz="3500" dirty="0">
                <a:latin typeface="Noto Sans KR"/>
              </a:rPr>
              <a:t> </a:t>
            </a:r>
          </a:p>
          <a:p>
            <a:pPr>
              <a:buFontTx/>
              <a:buChar char="-"/>
            </a:pPr>
            <a:r>
              <a:rPr lang="ko-KR" altLang="en-US" sz="3500" dirty="0">
                <a:latin typeface="Noto Sans KR"/>
              </a:rPr>
              <a:t>파이썬 코드들을 효율적으로 사용하기 위해 한번에 묶어서 </a:t>
            </a:r>
            <a:r>
              <a:rPr lang="en-US" altLang="ko-KR" sz="3500" dirty="0">
                <a:latin typeface="Noto Sans KR"/>
              </a:rPr>
              <a:t/>
            </a:r>
            <a:br>
              <a:rPr lang="en-US" altLang="ko-KR" sz="3500" dirty="0">
                <a:latin typeface="Noto Sans KR"/>
              </a:rPr>
            </a:br>
            <a:r>
              <a:rPr lang="ko-KR" altLang="en-US" sz="3500" dirty="0">
                <a:latin typeface="Noto Sans KR"/>
              </a:rPr>
              <a:t>관리하고 사용할 수 있도록 하는 것</a:t>
            </a:r>
            <a:r>
              <a:rPr lang="en-US" altLang="ko-KR" sz="3500" dirty="0">
                <a:latin typeface="Noto Sans KR"/>
              </a:rPr>
              <a:t>! </a:t>
            </a:r>
          </a:p>
          <a:p>
            <a:pPr>
              <a:buFontTx/>
              <a:buChar char="-"/>
            </a:pPr>
            <a:r>
              <a:rPr lang="ko-KR" altLang="en-US" sz="3500" dirty="0">
                <a:latin typeface="Noto Sans KR"/>
              </a:rPr>
              <a:t>다른 파이썬 프로그램에서 불러와 사용할 수 있도록 하는 것</a:t>
            </a:r>
            <a:endParaRPr lang="en-US" altLang="ko-KR" sz="3500" dirty="0">
              <a:latin typeface="Noto Sans KR"/>
            </a:endParaRPr>
          </a:p>
          <a:p>
            <a:pPr>
              <a:buFontTx/>
              <a:buChar char="-"/>
            </a:pPr>
            <a:endParaRPr lang="en-US" altLang="ko-KR" sz="3500" dirty="0">
              <a:latin typeface="Noto Sans KR"/>
            </a:endParaRPr>
          </a:p>
          <a:p>
            <a:pPr>
              <a:buFontTx/>
              <a:buChar char="-"/>
            </a:pPr>
            <a:endParaRPr lang="en-US" altLang="ko-KR" sz="3500" dirty="0">
              <a:latin typeface="Noto Sans KR"/>
            </a:endParaRPr>
          </a:p>
          <a:p>
            <a:pPr>
              <a:buFontTx/>
              <a:buChar char="-"/>
            </a:pPr>
            <a:endParaRPr lang="en-US" altLang="ko-KR" sz="3500" dirty="0">
              <a:latin typeface="Noto Sans KR"/>
            </a:endParaRPr>
          </a:p>
          <a:p>
            <a:pPr>
              <a:buFontTx/>
              <a:buChar char="-"/>
            </a:pPr>
            <a:endParaRPr lang="en-US" altLang="ko-KR" sz="3500" dirty="0">
              <a:latin typeface="Noto Sans KR"/>
            </a:endParaRPr>
          </a:p>
          <a:p>
            <a:r>
              <a:rPr lang="ko-KR" altLang="en-US" sz="3500" dirty="0">
                <a:latin typeface="Noto Sans KR"/>
              </a:rPr>
              <a:t> </a:t>
            </a:r>
            <a:endParaRPr lang="en-US" altLang="ko-KR" sz="3500" dirty="0">
              <a:latin typeface="Noto Sans KR"/>
            </a:endParaRPr>
          </a:p>
          <a:p>
            <a:pPr marL="0" indent="0">
              <a:buNone/>
            </a:pPr>
            <a:r>
              <a:rPr lang="ko-KR" altLang="en-US" sz="3500" dirty="0" smtClean="0">
                <a:latin typeface="Noto Sans KR"/>
              </a:rPr>
              <a:t>주로 </a:t>
            </a:r>
            <a:r>
              <a:rPr lang="ko-KR" altLang="en-US" sz="3500" dirty="0">
                <a:latin typeface="Noto Sans KR"/>
              </a:rPr>
              <a:t>파일 단위로 나누는 것이 일반적</a:t>
            </a:r>
            <a:endParaRPr lang="en-US" altLang="ko-KR" sz="3500" dirty="0">
              <a:latin typeface="Noto Sans KR"/>
            </a:endParaRPr>
          </a:p>
          <a:p>
            <a:pPr marL="0" indent="0">
              <a:buNone/>
            </a:pPr>
            <a:r>
              <a:rPr lang="en-US" altLang="ko-KR" sz="3500" dirty="0">
                <a:latin typeface="Noto Sans KR"/>
              </a:rPr>
              <a:t>.</a:t>
            </a:r>
            <a:r>
              <a:rPr lang="en-US" altLang="ko-KR" sz="3500" dirty="0" err="1">
                <a:latin typeface="Noto Sans KR"/>
              </a:rPr>
              <a:t>py</a:t>
            </a:r>
            <a:r>
              <a:rPr lang="en-US" altLang="ko-KR" sz="3500" dirty="0">
                <a:latin typeface="Noto Sans KR"/>
              </a:rPr>
              <a:t> </a:t>
            </a:r>
            <a:r>
              <a:rPr lang="ko-KR" altLang="en-US" sz="3500" dirty="0">
                <a:latin typeface="Noto Sans KR"/>
              </a:rPr>
              <a:t>형태로 나타남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17" name="Picture 2" descr="블록 맞추기 3차원 형태에 대한 스톡 사진 및 기타 이미지 - iStock">
            <a:extLst>
              <a:ext uri="{FF2B5EF4-FFF2-40B4-BE49-F238E27FC236}">
                <a16:creationId xmlns:a16="http://schemas.microsoft.com/office/drawing/2014/main" xmlns="" id="{FF49BE92-1738-4409-8DC8-728D13F44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1256" y="1085113"/>
            <a:ext cx="5309424" cy="40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F750DF8E-C856-4E22-ADED-0F066E2D4ACB}"/>
              </a:ext>
            </a:extLst>
          </p:cNvPr>
          <p:cNvSpPr/>
          <p:nvPr/>
        </p:nvSpPr>
        <p:spPr>
          <a:xfrm>
            <a:off x="16554372" y="7699961"/>
            <a:ext cx="5172101" cy="458016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C11AFA2-E902-4523-8B9F-ED314B310FD7}"/>
              </a:ext>
            </a:extLst>
          </p:cNvPr>
          <p:cNvSpPr/>
          <p:nvPr/>
        </p:nvSpPr>
        <p:spPr>
          <a:xfrm>
            <a:off x="17763138" y="10818449"/>
            <a:ext cx="2754565" cy="682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1(</a:t>
            </a:r>
            <a:r>
              <a:rPr lang="ko-KR" altLang="en-US" dirty="0"/>
              <a:t>모듈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A653D2A-8242-4548-8590-3E4067F11641}"/>
              </a:ext>
            </a:extLst>
          </p:cNvPr>
          <p:cNvSpPr/>
          <p:nvPr/>
        </p:nvSpPr>
        <p:spPr>
          <a:xfrm>
            <a:off x="17734147" y="9799008"/>
            <a:ext cx="2754565" cy="6821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2(</a:t>
            </a:r>
            <a:r>
              <a:rPr lang="ko-KR" altLang="en-US" dirty="0"/>
              <a:t>모듈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E3FB422-FA35-4A0B-85C6-CEC8FD51946F}"/>
              </a:ext>
            </a:extLst>
          </p:cNvPr>
          <p:cNvSpPr/>
          <p:nvPr/>
        </p:nvSpPr>
        <p:spPr>
          <a:xfrm>
            <a:off x="17734147" y="8536847"/>
            <a:ext cx="2812549" cy="82365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3(</a:t>
            </a:r>
            <a:r>
              <a:rPr lang="ko-KR" altLang="en-US" dirty="0"/>
              <a:t>모듈</a:t>
            </a:r>
            <a:r>
              <a:rPr lang="en-US" altLang="ko-KR" dirty="0"/>
              <a:t>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180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19200" y="1434735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왜 모듈을 쓰나요</a:t>
            </a:r>
            <a:r>
              <a:rPr lang="en-US" altLang="ko-KR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?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4656667" y="3756218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 </a:t>
            </a:r>
            <a:endParaRPr lang="ko-KR" altLang="en-US" sz="30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0B02590-B0B8-4B67-8A8B-A6F5424802BD}"/>
              </a:ext>
            </a:extLst>
          </p:cNvPr>
          <p:cNvSpPr txBox="1">
            <a:spLocks/>
          </p:cNvSpPr>
          <p:nvPr/>
        </p:nvSpPr>
        <p:spPr>
          <a:xfrm>
            <a:off x="3737428" y="3853267"/>
            <a:ext cx="16394806" cy="87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/>
            <a:r>
              <a:rPr lang="en-US" altLang="ko-KR" sz="4000" dirty="0"/>
              <a:t>‘</a:t>
            </a:r>
            <a:r>
              <a:rPr lang="ko-KR" altLang="en-US" sz="4000" dirty="0"/>
              <a:t>프로그램</a:t>
            </a:r>
            <a:r>
              <a:rPr lang="en-US" altLang="ko-KR" sz="4000" dirty="0"/>
              <a:t>’</a:t>
            </a:r>
            <a:r>
              <a:rPr lang="ko-KR" altLang="en-US" sz="4000" dirty="0"/>
              <a:t>에서는 보통 한 가지의 기능을 수행 </a:t>
            </a:r>
            <a:endParaRPr lang="en-US" altLang="ko-KR" sz="4000" dirty="0"/>
          </a:p>
          <a:p>
            <a:pPr marL="0" indent="0" algn="ctr"/>
            <a:r>
              <a:rPr lang="en-US" altLang="ko-KR" sz="4000" dirty="0"/>
              <a:t/>
            </a:r>
            <a:br>
              <a:rPr lang="en-US" altLang="ko-KR" sz="4000" dirty="0"/>
            </a:br>
            <a:endParaRPr lang="en-US" altLang="ko-KR" sz="4000" dirty="0"/>
          </a:p>
          <a:p>
            <a:pPr marL="0" indent="0" algn="ctr"/>
            <a:r>
              <a:rPr lang="ko-KR" altLang="en-US" sz="4000" dirty="0"/>
              <a:t>자신이 구현하고자 하는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/>
              <a:t>프로그램의 규모가 크고 복잡해 질수록 안에 들어가는 </a:t>
            </a:r>
            <a:endParaRPr lang="en-US" altLang="ko-KR" sz="4000" dirty="0"/>
          </a:p>
          <a:p>
            <a:pPr marL="0" indent="0" algn="ctr"/>
            <a:r>
              <a:rPr lang="ko-KR" altLang="en-US" sz="4000" dirty="0"/>
              <a:t>코드의 양↑</a:t>
            </a:r>
            <a:r>
              <a:rPr lang="en-US" altLang="ko-KR" sz="4000" dirty="0"/>
              <a:t>, </a:t>
            </a:r>
            <a:r>
              <a:rPr lang="ko-KR" altLang="en-US" sz="4000" dirty="0"/>
              <a:t>정보의 양 ↑ 알기 어려움 </a:t>
            </a:r>
            <a:endParaRPr lang="en-US" altLang="ko-KR" sz="4000" dirty="0"/>
          </a:p>
          <a:p>
            <a:pPr marL="0" indent="0" algn="ctr"/>
            <a:endParaRPr lang="en-US" altLang="ko-KR" sz="4000" dirty="0"/>
          </a:p>
          <a:p>
            <a:pPr marL="0" indent="0" algn="ctr"/>
            <a:endParaRPr lang="en-US" altLang="ko-KR" sz="4000" dirty="0"/>
          </a:p>
          <a:p>
            <a:pPr algn="ctr">
              <a:buFont typeface="Wingdings" panose="05000000000000000000" pitchFamily="2" charset="2"/>
              <a:buChar char="à"/>
            </a:pPr>
            <a:r>
              <a:rPr lang="ko-KR" altLang="en-US" sz="4000" dirty="0">
                <a:sym typeface="Wingdings" panose="05000000000000000000" pitchFamily="2" charset="2"/>
              </a:rPr>
              <a:t> 한 프로그램을 </a:t>
            </a:r>
            <a:r>
              <a:rPr lang="en-US" altLang="ko-KR" sz="4000" dirty="0">
                <a:sym typeface="Wingdings" panose="05000000000000000000" pitchFamily="2" charset="2"/>
              </a:rPr>
              <a:t>n </a:t>
            </a:r>
            <a:r>
              <a:rPr lang="ko-KR" altLang="en-US" sz="4000" dirty="0">
                <a:sym typeface="Wingdings" panose="05000000000000000000" pitchFamily="2" charset="2"/>
              </a:rPr>
              <a:t>개의 파일로 나누면 보기도 쉽고 </a:t>
            </a:r>
            <a:r>
              <a:rPr lang="en-US" altLang="ko-KR" sz="4000" dirty="0">
                <a:sym typeface="Wingdings" panose="05000000000000000000" pitchFamily="2" charset="2"/>
              </a:rPr>
              <a:t/>
            </a:r>
            <a:br>
              <a:rPr lang="en-US" altLang="ko-KR" sz="4000" dirty="0">
                <a:sym typeface="Wingdings" panose="05000000000000000000" pitchFamily="2" charset="2"/>
              </a:rPr>
            </a:br>
            <a:r>
              <a:rPr lang="ko-KR" altLang="en-US" sz="4000" dirty="0">
                <a:sym typeface="Wingdings" panose="05000000000000000000" pitchFamily="2" charset="2"/>
              </a:rPr>
              <a:t>들어가는 코드의 양도 적어져 관리하기가 쉽다</a:t>
            </a:r>
            <a:r>
              <a:rPr lang="en-US" altLang="ko-KR" sz="4000" dirty="0">
                <a:sym typeface="Wingdings" panose="05000000000000000000" pitchFamily="2" charset="2"/>
              </a:rPr>
              <a:t>. </a:t>
            </a:r>
          </a:p>
          <a:p>
            <a:pPr marL="228600" indent="0" algn="ctr"/>
            <a:r>
              <a:rPr lang="en-US" altLang="ko-KR" sz="4000" dirty="0">
                <a:sym typeface="Wingdings" panose="05000000000000000000" pitchFamily="2" charset="2"/>
              </a:rPr>
              <a:t/>
            </a:r>
            <a:br>
              <a:rPr lang="en-US" altLang="ko-KR" sz="4000" dirty="0">
                <a:sym typeface="Wingdings" panose="05000000000000000000" pitchFamily="2" charset="2"/>
              </a:rPr>
            </a:br>
            <a:endParaRPr lang="en-US" altLang="ko-KR" sz="4000" dirty="0">
              <a:sym typeface="Wingdings" panose="05000000000000000000" pitchFamily="2" charset="2"/>
            </a:endParaRPr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altLang="ko-KR" sz="4000" dirty="0">
                <a:sym typeface="Wingdings" panose="05000000000000000000" pitchFamily="2" charset="2"/>
              </a:rPr>
              <a:t> </a:t>
            </a:r>
            <a:r>
              <a:rPr lang="ko-KR" altLang="en-US" sz="4000" dirty="0">
                <a:sym typeface="Wingdings" panose="05000000000000000000" pitchFamily="2" charset="2"/>
              </a:rPr>
              <a:t>그래서 파일들을 세분화한 </a:t>
            </a:r>
            <a:r>
              <a:rPr lang="en-US" altLang="ko-KR" sz="4000" dirty="0">
                <a:sym typeface="Wingdings" panose="05000000000000000000" pitchFamily="2" charset="2"/>
              </a:rPr>
              <a:t>‘</a:t>
            </a:r>
            <a:r>
              <a:rPr lang="ko-KR" altLang="en-US" sz="4000" dirty="0">
                <a:sym typeface="Wingdings" panose="05000000000000000000" pitchFamily="2" charset="2"/>
              </a:rPr>
              <a:t>모듈</a:t>
            </a:r>
            <a:r>
              <a:rPr lang="en-US" altLang="ko-KR" sz="4000" dirty="0">
                <a:sym typeface="Wingdings" panose="05000000000000000000" pitchFamily="2" charset="2"/>
              </a:rPr>
              <a:t>’</a:t>
            </a:r>
            <a:r>
              <a:rPr lang="ko-KR" altLang="en-US" sz="4000" dirty="0">
                <a:sym typeface="Wingdings" panose="05000000000000000000" pitchFamily="2" charset="2"/>
              </a:rPr>
              <a:t>로 관리한답니다 </a:t>
            </a:r>
            <a:endParaRPr lang="en-US" altLang="ko-KR" sz="4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4385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19200" y="1434735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예시를 들어볼까요</a:t>
            </a:r>
            <a:r>
              <a:rPr lang="en-US" altLang="ko-KR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?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19200" y="3479219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 </a:t>
            </a:r>
            <a:endParaRPr lang="ko-KR" altLang="en-US" sz="30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0B02590-B0B8-4B67-8A8B-A6F5424802BD}"/>
              </a:ext>
            </a:extLst>
          </p:cNvPr>
          <p:cNvSpPr txBox="1">
            <a:spLocks/>
          </p:cNvSpPr>
          <p:nvPr/>
        </p:nvSpPr>
        <p:spPr>
          <a:xfrm>
            <a:off x="3910473" y="4211850"/>
            <a:ext cx="16394806" cy="87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ko-KR" altLang="en-US" sz="4000" dirty="0">
                <a:latin typeface="Noto Sans KR"/>
              </a:rPr>
              <a:t>도서관</a:t>
            </a:r>
            <a:r>
              <a:rPr lang="en-US" altLang="ko-KR" sz="4000" dirty="0">
                <a:latin typeface="Noto Sans KR"/>
              </a:rPr>
              <a:t>(library directory)</a:t>
            </a:r>
            <a:r>
              <a:rPr lang="ko-KR" altLang="en-US" sz="4000" dirty="0">
                <a:latin typeface="Noto Sans KR"/>
              </a:rPr>
              <a:t>에서 쓰는 프로그램을 생각해 봅시다 </a:t>
            </a:r>
            <a:r>
              <a:rPr lang="en-US" altLang="ko-KR" sz="4000" dirty="0">
                <a:latin typeface="Noto Sans KR"/>
              </a:rPr>
              <a:t>! </a:t>
            </a:r>
            <a:br>
              <a:rPr lang="en-US" altLang="ko-KR" sz="4000" dirty="0">
                <a:latin typeface="Noto Sans KR"/>
              </a:rPr>
            </a:br>
            <a:endParaRPr lang="en-US" altLang="ko-KR" sz="4000" dirty="0">
              <a:latin typeface="Noto Sans KR"/>
            </a:endParaRPr>
          </a:p>
          <a:p>
            <a:endParaRPr lang="en-US" altLang="ko-KR" sz="4000" dirty="0">
              <a:latin typeface="Noto Sans KR"/>
            </a:endParaRPr>
          </a:p>
          <a:p>
            <a:r>
              <a:rPr lang="en-US" altLang="ko-KR" sz="4000" dirty="0">
                <a:latin typeface="Noto Sans KR"/>
              </a:rPr>
              <a:t>- </a:t>
            </a:r>
            <a:r>
              <a:rPr lang="ko-KR" altLang="en-US" sz="4000" dirty="0">
                <a:latin typeface="Noto Sans KR"/>
              </a:rPr>
              <a:t>회원목록</a:t>
            </a:r>
            <a:r>
              <a:rPr lang="en-US" altLang="ko-KR" sz="4000" dirty="0">
                <a:latin typeface="Noto Sans KR"/>
              </a:rPr>
              <a:t>(member.py)</a:t>
            </a:r>
          </a:p>
          <a:p>
            <a:pPr marL="0" indent="0">
              <a:buNone/>
            </a:pPr>
            <a:r>
              <a:rPr lang="en-US" altLang="ko-KR" sz="4000" dirty="0">
                <a:latin typeface="Noto Sans KR"/>
              </a:rPr>
              <a:t>  - </a:t>
            </a:r>
            <a:r>
              <a:rPr lang="ko-KR" altLang="en-US" sz="4000" dirty="0">
                <a:latin typeface="Noto Sans KR"/>
              </a:rPr>
              <a:t>도서목록</a:t>
            </a:r>
            <a:r>
              <a:rPr lang="en-US" altLang="ko-KR" sz="4000" dirty="0">
                <a:latin typeface="Noto Sans KR"/>
              </a:rPr>
              <a:t>(book.py)</a:t>
            </a:r>
          </a:p>
          <a:p>
            <a:pPr marL="0" indent="0">
              <a:buNone/>
            </a:pPr>
            <a:r>
              <a:rPr lang="en-US" altLang="ko-KR" sz="4000" dirty="0">
                <a:latin typeface="Noto Sans KR"/>
              </a:rPr>
              <a:t>  - </a:t>
            </a:r>
            <a:r>
              <a:rPr lang="ko-KR" altLang="en-US" sz="4000" dirty="0">
                <a:latin typeface="Noto Sans KR"/>
              </a:rPr>
              <a:t>대출 도서 목록</a:t>
            </a:r>
            <a:r>
              <a:rPr lang="en-US" altLang="ko-KR" sz="4000" dirty="0">
                <a:latin typeface="Noto Sans KR"/>
              </a:rPr>
              <a:t>(loan.py)</a:t>
            </a:r>
          </a:p>
          <a:p>
            <a:pPr marL="0" indent="0">
              <a:buNone/>
            </a:pPr>
            <a:r>
              <a:rPr lang="en-US" altLang="ko-KR" sz="4000" dirty="0">
                <a:latin typeface="Noto Sans KR"/>
              </a:rPr>
              <a:t>  - </a:t>
            </a:r>
            <a:r>
              <a:rPr lang="ko-KR" altLang="en-US" sz="4000" dirty="0">
                <a:latin typeface="Noto Sans KR"/>
              </a:rPr>
              <a:t>반납 예정 도서 목록</a:t>
            </a:r>
            <a:r>
              <a:rPr lang="en-US" altLang="ko-KR" sz="4000" dirty="0">
                <a:latin typeface="Noto Sans KR"/>
              </a:rPr>
              <a:t>(return.py)</a:t>
            </a:r>
          </a:p>
          <a:p>
            <a:pPr marL="0" indent="0">
              <a:buNone/>
            </a:pPr>
            <a:r>
              <a:rPr lang="en-US" altLang="ko-KR" sz="4000" dirty="0">
                <a:latin typeface="Noto Sans KR"/>
              </a:rPr>
              <a:t>  - </a:t>
            </a:r>
            <a:r>
              <a:rPr lang="en-US" altLang="ko-KR" sz="4000" dirty="0" err="1">
                <a:latin typeface="Noto Sans KR"/>
              </a:rPr>
              <a:t>etc</a:t>
            </a:r>
            <a:r>
              <a:rPr lang="en-US" altLang="ko-KR" sz="4000" dirty="0">
                <a:latin typeface="Noto Sans KR"/>
              </a:rPr>
              <a:t>… </a:t>
            </a:r>
          </a:p>
          <a:p>
            <a:pPr marL="0" indent="0">
              <a:buNone/>
            </a:pPr>
            <a:endParaRPr lang="en-US" altLang="ko-KR" sz="3200" dirty="0"/>
          </a:p>
          <a:p>
            <a:pPr>
              <a:buFont typeface="Wingdings" panose="05000000000000000000" pitchFamily="2" charset="2"/>
              <a:buChar char="à"/>
            </a:pPr>
            <a:endParaRPr lang="ko-KR" altLang="en-US" sz="40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3A216B19-546D-478B-8E22-FB0DFDC3AFB5}"/>
              </a:ext>
            </a:extLst>
          </p:cNvPr>
          <p:cNvCxnSpPr>
            <a:cxnSpLocks/>
          </p:cNvCxnSpPr>
          <p:nvPr/>
        </p:nvCxnSpPr>
        <p:spPr>
          <a:xfrm>
            <a:off x="11867406" y="5838510"/>
            <a:ext cx="0" cy="472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49EB878-393A-4F69-990A-F20E003D3F8E}"/>
              </a:ext>
            </a:extLst>
          </p:cNvPr>
          <p:cNvSpPr txBox="1"/>
          <p:nvPr/>
        </p:nvSpPr>
        <p:spPr>
          <a:xfrm>
            <a:off x="12280611" y="6727817"/>
            <a:ext cx="100021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"/>
              </a:rPr>
              <a:t>목록 하나하나가 </a:t>
            </a:r>
            <a:r>
              <a:rPr lang="ko-KR" altLang="en-US" sz="4000" dirty="0" err="1">
                <a:latin typeface="Noto Sans KR"/>
              </a:rPr>
              <a:t>파이썬의</a:t>
            </a:r>
            <a:r>
              <a:rPr lang="ko-KR" altLang="en-US" sz="4000" dirty="0">
                <a:latin typeface="Noto Sans KR"/>
              </a:rPr>
              <a:t> 모듈이 되며 </a:t>
            </a:r>
            <a:endParaRPr lang="en-US" altLang="ko-KR" sz="4000" dirty="0">
              <a:latin typeface="Noto Sans KR"/>
            </a:endParaRPr>
          </a:p>
          <a:p>
            <a:r>
              <a:rPr lang="en-US" altLang="ko-KR" sz="4000" dirty="0">
                <a:latin typeface="Noto Sans KR"/>
              </a:rPr>
              <a:t>.</a:t>
            </a:r>
            <a:r>
              <a:rPr lang="en-US" altLang="ko-KR" sz="4000" dirty="0" err="1">
                <a:latin typeface="Noto Sans KR"/>
              </a:rPr>
              <a:t>py</a:t>
            </a:r>
            <a:r>
              <a:rPr lang="en-US" altLang="ko-KR" sz="4000" dirty="0">
                <a:latin typeface="Noto Sans KR"/>
              </a:rPr>
              <a:t> </a:t>
            </a:r>
            <a:r>
              <a:rPr lang="ko-KR" altLang="en-US" sz="4000" dirty="0">
                <a:latin typeface="Noto Sans KR"/>
              </a:rPr>
              <a:t>파일 하나하나로 나타낼 수 있어요</a:t>
            </a:r>
            <a:r>
              <a:rPr lang="en-US" altLang="ko-KR" sz="4000" dirty="0">
                <a:latin typeface="Noto Sans KR"/>
              </a:rPr>
              <a:t>! </a:t>
            </a:r>
            <a:endParaRPr lang="ko-KR" altLang="en-US" sz="4000" dirty="0"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1203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19200" y="1434735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스크래치로 만나보는 모듈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19200" y="3479219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 </a:t>
            </a:r>
            <a:endParaRPr lang="ko-KR" altLang="en-US" sz="30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0B02590-B0B8-4B67-8A8B-A6F5424802BD}"/>
              </a:ext>
            </a:extLst>
          </p:cNvPr>
          <p:cNvSpPr txBox="1">
            <a:spLocks/>
          </p:cNvSpPr>
          <p:nvPr/>
        </p:nvSpPr>
        <p:spPr>
          <a:xfrm>
            <a:off x="1807028" y="3756218"/>
            <a:ext cx="16394806" cy="87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ko-KR" altLang="en-US" sz="4000" dirty="0"/>
          </a:p>
        </p:txBody>
      </p:sp>
      <p:pic>
        <p:nvPicPr>
          <p:cNvPr id="10" name="Picture 2" descr="스크래치 3.0 다운로드, 설치 최신버전 (2019년) - greenew">
            <a:extLst>
              <a:ext uri="{FF2B5EF4-FFF2-40B4-BE49-F238E27FC236}">
                <a16:creationId xmlns:a16="http://schemas.microsoft.com/office/drawing/2014/main" xmlns="" id="{3A80E478-F435-496E-912E-FD37319B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03" y="3309885"/>
            <a:ext cx="7654037" cy="76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xmlns="" id="{0D115848-7ECB-4951-8BC1-34083291ACF0}"/>
              </a:ext>
            </a:extLst>
          </p:cNvPr>
          <p:cNvSpPr/>
          <p:nvPr/>
        </p:nvSpPr>
        <p:spPr>
          <a:xfrm>
            <a:off x="13585731" y="3756218"/>
            <a:ext cx="5460522" cy="3953384"/>
          </a:xfrm>
          <a:prstGeom prst="wedgeEllipseCallout">
            <a:avLst>
              <a:gd name="adj1" fmla="val -73462"/>
              <a:gd name="adj2" fmla="val 30999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+mn-ea"/>
              </a:rPr>
              <a:t>9n</a:t>
            </a:r>
            <a:r>
              <a:rPr lang="ko-KR" altLang="en-US" sz="2500" dirty="0">
                <a:solidFill>
                  <a:schemeClr val="tx1"/>
                </a:solidFill>
                <a:latin typeface="+mn-ea"/>
              </a:rPr>
              <a:t>년생들 </a:t>
            </a:r>
            <a:r>
              <a:rPr lang="en-US" altLang="ko-KR" sz="25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2500" dirty="0">
                <a:solidFill>
                  <a:schemeClr val="tx1"/>
                </a:solidFill>
                <a:latin typeface="+mn-ea"/>
              </a:rPr>
            </a:br>
            <a:r>
              <a:rPr lang="ko-KR" altLang="en-US" sz="2500" dirty="0">
                <a:solidFill>
                  <a:schemeClr val="tx1"/>
                </a:solidFill>
                <a:latin typeface="+mn-ea"/>
              </a:rPr>
              <a:t>초등학교 시절 </a:t>
            </a:r>
            <a:endParaRPr lang="en-US" altLang="ko-KR" sz="25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+mn-ea"/>
              </a:rPr>
              <a:t>컴퓨터실 </a:t>
            </a:r>
            <a:r>
              <a:rPr lang="en-US" altLang="ko-KR" sz="25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2500" dirty="0">
                <a:solidFill>
                  <a:schemeClr val="tx1"/>
                </a:solidFill>
                <a:latin typeface="+mn-ea"/>
              </a:rPr>
            </a:br>
            <a:r>
              <a:rPr lang="ko-KR" altLang="en-US" sz="2500" dirty="0">
                <a:solidFill>
                  <a:schemeClr val="tx1"/>
                </a:solidFill>
                <a:latin typeface="+mn-ea"/>
              </a:rPr>
              <a:t>바탕화면에 </a:t>
            </a:r>
            <a:r>
              <a:rPr lang="en-US" altLang="ko-KR" sz="25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2500" dirty="0">
                <a:solidFill>
                  <a:schemeClr val="tx1"/>
                </a:solidFill>
                <a:latin typeface="+mn-ea"/>
              </a:rPr>
            </a:br>
            <a:r>
              <a:rPr lang="ko-KR" altLang="en-US" sz="2500" dirty="0">
                <a:solidFill>
                  <a:schemeClr val="tx1"/>
                </a:solidFill>
                <a:latin typeface="+mn-ea"/>
              </a:rPr>
              <a:t>깔려 있던</a:t>
            </a:r>
            <a:endParaRPr lang="en-US" altLang="ko-KR" sz="25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500" dirty="0" err="1">
                <a:solidFill>
                  <a:schemeClr val="tx1"/>
                </a:solidFill>
                <a:latin typeface="+mn-ea"/>
              </a:rPr>
              <a:t>나야나</a:t>
            </a:r>
            <a:r>
              <a:rPr lang="en-US" altLang="ko-KR" sz="2500" dirty="0">
                <a:solidFill>
                  <a:schemeClr val="tx1"/>
                </a:solidFill>
                <a:latin typeface="+mn-ea"/>
              </a:rPr>
              <a:t>~</a:t>
            </a:r>
            <a:endParaRPr lang="ko-KR" altLang="en-US" sz="2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720583F-EDDF-4A4E-9F86-8A1585091AE4}"/>
              </a:ext>
            </a:extLst>
          </p:cNvPr>
          <p:cNvSpPr txBox="1"/>
          <p:nvPr/>
        </p:nvSpPr>
        <p:spPr>
          <a:xfrm>
            <a:off x="5150641" y="11410255"/>
            <a:ext cx="13359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스크래치는 그래픽 환경을 통해 컴퓨터 코딩에 관한 경험을 쌓게 만들기 위한 목적으로 설계된 교육용 프로그래밍 언어 및 환경</a:t>
            </a:r>
          </a:p>
        </p:txBody>
      </p:sp>
    </p:spTree>
    <p:extLst>
      <p:ext uri="{BB962C8B-B14F-4D97-AF65-F5344CB8AC3E}">
        <p14:creationId xmlns:p14="http://schemas.microsoft.com/office/powerpoint/2010/main" val="415651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19200" y="1434735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스크래치로 만나보는 모듈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19200" y="3479219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 </a:t>
            </a:r>
            <a:endParaRPr lang="ko-KR" altLang="en-US" sz="30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0B02590-B0B8-4B67-8A8B-A6F5424802BD}"/>
              </a:ext>
            </a:extLst>
          </p:cNvPr>
          <p:cNvSpPr txBox="1">
            <a:spLocks/>
          </p:cNvSpPr>
          <p:nvPr/>
        </p:nvSpPr>
        <p:spPr>
          <a:xfrm>
            <a:off x="1807028" y="3756218"/>
            <a:ext cx="16394806" cy="87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ko-KR" altLang="en-US" sz="4000" dirty="0"/>
          </a:p>
        </p:txBody>
      </p:sp>
      <p:pic>
        <p:nvPicPr>
          <p:cNvPr id="2" name="dd">
            <a:hlinkClick r:id="" action="ppaction://media"/>
            <a:extLst>
              <a:ext uri="{FF2B5EF4-FFF2-40B4-BE49-F238E27FC236}">
                <a16:creationId xmlns:a16="http://schemas.microsoft.com/office/drawing/2014/main" xmlns="" id="{1C184911-B80E-4B35-A513-4BB3ACCE7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7326" y="3274757"/>
            <a:ext cx="16369608" cy="886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19200" y="1434735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스크래치로 본 코딩과 모듈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19200" y="3479219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 </a:t>
            </a:r>
            <a:endParaRPr lang="ko-KR" altLang="en-US" sz="30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0B02590-B0B8-4B67-8A8B-A6F5424802BD}"/>
              </a:ext>
            </a:extLst>
          </p:cNvPr>
          <p:cNvSpPr txBox="1">
            <a:spLocks/>
          </p:cNvSpPr>
          <p:nvPr/>
        </p:nvSpPr>
        <p:spPr>
          <a:xfrm>
            <a:off x="1114878" y="3565783"/>
            <a:ext cx="16394806" cy="87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ko-KR" altLang="en-US" sz="4000" dirty="0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xmlns="" id="{5821928F-36A6-4B6C-BBDA-F2BD4B9EA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24" y="3281714"/>
            <a:ext cx="4834759" cy="893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BEC3FAF-71A4-45D4-AC76-95791F369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483" y="3281714"/>
            <a:ext cx="4834759" cy="9013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89A8C7-8E4D-43CC-B6D8-4654A91BCF1D}"/>
              </a:ext>
            </a:extLst>
          </p:cNvPr>
          <p:cNvSpPr txBox="1"/>
          <p:nvPr/>
        </p:nvSpPr>
        <p:spPr>
          <a:xfrm>
            <a:off x="12782666" y="6769210"/>
            <a:ext cx="87668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왼쪽 메뉴 </a:t>
            </a:r>
            <a:r>
              <a:rPr lang="en-US" altLang="ko-KR" sz="4000" dirty="0"/>
              <a:t>Motion, Looks… </a:t>
            </a:r>
            <a:r>
              <a:rPr lang="ko-KR" altLang="en-US" sz="4000" dirty="0"/>
              <a:t>하나하나가 다 코드 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코드 하나하나는 </a:t>
            </a:r>
            <a:r>
              <a:rPr lang="en-US" altLang="ko-KR" sz="4000" b="1" dirty="0"/>
              <a:t>= </a:t>
            </a:r>
            <a:r>
              <a:rPr lang="ko-KR" altLang="en-US" sz="4000" b="1" dirty="0"/>
              <a:t>명령 </a:t>
            </a:r>
            <a:endParaRPr lang="en-US" altLang="ko-KR" sz="4000" b="1" dirty="0"/>
          </a:p>
          <a:p>
            <a:endParaRPr lang="en-US" altLang="ko-KR" sz="4000" dirty="0"/>
          </a:p>
          <a:p>
            <a:r>
              <a:rPr lang="ko-KR" altLang="en-US" sz="4000" dirty="0"/>
              <a:t>고양이가 어떻게 행동하기를 원할 때 </a:t>
            </a:r>
            <a:endParaRPr lang="en-US" altLang="ko-KR" sz="4000" dirty="0"/>
          </a:p>
          <a:p>
            <a:r>
              <a:rPr lang="ko-KR" altLang="en-US" sz="4000" dirty="0"/>
              <a:t>왼쪽의 퍼즐을 맞추어 고양이에게 명령을 내림 </a:t>
            </a:r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</p:txBody>
      </p:sp>
      <p:pic>
        <p:nvPicPr>
          <p:cNvPr id="2054" name="Picture 6" descr="Kor:스크래치 고양이 - Test-Scratch-Wiki">
            <a:extLst>
              <a:ext uri="{FF2B5EF4-FFF2-40B4-BE49-F238E27FC236}">
                <a16:creationId xmlns:a16="http://schemas.microsoft.com/office/drawing/2014/main" xmlns="" id="{F00A71E2-D1E9-4C61-94E8-6B3BF1C9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666" y="2586485"/>
            <a:ext cx="2893463" cy="28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xmlns="" id="{C831F29D-ACB3-4F5A-9677-BC74C4775460}"/>
              </a:ext>
            </a:extLst>
          </p:cNvPr>
          <p:cNvSpPr/>
          <p:nvPr/>
        </p:nvSpPr>
        <p:spPr>
          <a:xfrm>
            <a:off x="16296833" y="3193880"/>
            <a:ext cx="3546839" cy="2465524"/>
          </a:xfrm>
          <a:prstGeom prst="wedgeEllipseCallout">
            <a:avLst>
              <a:gd name="adj1" fmla="val -67712"/>
              <a:gd name="adj2" fmla="val -3024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오다 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ko-KR" altLang="en-US" sz="2500" dirty="0"/>
              <a:t>내려주세요</a:t>
            </a:r>
          </a:p>
        </p:txBody>
      </p:sp>
    </p:spTree>
    <p:extLst>
      <p:ext uri="{BB962C8B-B14F-4D97-AF65-F5344CB8AC3E}">
        <p14:creationId xmlns:p14="http://schemas.microsoft.com/office/powerpoint/2010/main" val="270346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4BFB59-47F3-4399-857B-6BF26B6222BA}"/>
              </a:ext>
            </a:extLst>
          </p:cNvPr>
          <p:cNvSpPr txBox="1"/>
          <p:nvPr/>
        </p:nvSpPr>
        <p:spPr>
          <a:xfrm>
            <a:off x="1219200" y="3479219"/>
            <a:ext cx="12189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 </a:t>
            </a:r>
            <a:endParaRPr lang="ko-KR" altLang="en-US" sz="30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0B02590-B0B8-4B67-8A8B-A6F5424802BD}"/>
              </a:ext>
            </a:extLst>
          </p:cNvPr>
          <p:cNvSpPr txBox="1">
            <a:spLocks/>
          </p:cNvSpPr>
          <p:nvPr/>
        </p:nvSpPr>
        <p:spPr>
          <a:xfrm>
            <a:off x="1807028" y="3756218"/>
            <a:ext cx="16394806" cy="87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ko-KR" altLang="en-US" sz="4000" dirty="0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xmlns="" id="{8EDACAA4-3E78-412C-B626-66970D2BF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2" r="11205"/>
          <a:stretch/>
        </p:blipFill>
        <p:spPr>
          <a:xfrm>
            <a:off x="1942495" y="1343799"/>
            <a:ext cx="14671835" cy="637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3BA66E1-D10F-4693-83A8-F39BC8534A4D}"/>
              </a:ext>
            </a:extLst>
          </p:cNvPr>
          <p:cNvSpPr txBox="1"/>
          <p:nvPr/>
        </p:nvSpPr>
        <p:spPr>
          <a:xfrm>
            <a:off x="7568114" y="9300529"/>
            <a:ext cx="114338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정사각형 하나는 하나의 프로그램 </a:t>
            </a:r>
            <a:endParaRPr lang="en-US" altLang="ko-KR" sz="4000" dirty="0"/>
          </a:p>
          <a:p>
            <a:r>
              <a:rPr lang="ko-KR" altLang="en-US" sz="4000" dirty="0"/>
              <a:t>노란색 덩어리 하나하나가 모듈</a:t>
            </a:r>
            <a:r>
              <a:rPr lang="en-US" altLang="ko-KR" sz="4000" dirty="0"/>
              <a:t>!</a:t>
            </a:r>
          </a:p>
          <a:p>
            <a:endParaRPr lang="en-US" altLang="ko-KR" sz="4000" dirty="0"/>
          </a:p>
          <a:p>
            <a:r>
              <a:rPr lang="ko-KR" altLang="en-US" sz="4000" dirty="0"/>
              <a:t>모듈 하나하나가 모여 </a:t>
            </a:r>
            <a:r>
              <a:rPr lang="en-US" altLang="ko-KR" sz="4000" dirty="0"/>
              <a:t>&gt;&gt; </a:t>
            </a:r>
            <a:r>
              <a:rPr lang="ko-KR" altLang="en-US" sz="4000" dirty="0"/>
              <a:t>프로그램 완성</a:t>
            </a:r>
            <a:r>
              <a:rPr lang="en-US" altLang="ko-KR" sz="4000" dirty="0"/>
              <a:t>!  </a:t>
            </a:r>
          </a:p>
          <a:p>
            <a:endParaRPr lang="en-US" altLang="ko-KR" sz="4000" dirty="0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xmlns="" id="{8B8A62CF-97C3-4EE5-8B99-83BBAEB77FDB}"/>
              </a:ext>
            </a:extLst>
          </p:cNvPr>
          <p:cNvSpPr/>
          <p:nvPr/>
        </p:nvSpPr>
        <p:spPr>
          <a:xfrm>
            <a:off x="1219200" y="1066800"/>
            <a:ext cx="6186089" cy="6373740"/>
          </a:xfrm>
          <a:prstGeom prst="fram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16904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307</Words>
  <Application>Microsoft Office PowerPoint</Application>
  <PresentationFormat>사용자 지정</PresentationFormat>
  <Paragraphs>124</Paragraphs>
  <Slides>17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Noto Sans KR</vt:lpstr>
      <vt:lpstr>Helvetica Neue Light</vt:lpstr>
      <vt:lpstr>맑은 고딕</vt:lpstr>
      <vt:lpstr>Helvetica Neue</vt:lpstr>
      <vt:lpstr>Wingdings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Win10</dc:creator>
  <cp:lastModifiedBy>Windows 사용자</cp:lastModifiedBy>
  <cp:revision>10</cp:revision>
  <dcterms:modified xsi:type="dcterms:W3CDTF">2021-01-10T07:49:43Z</dcterms:modified>
</cp:coreProperties>
</file>